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9" r:id="rId10"/>
    <p:sldId id="263" r:id="rId11"/>
    <p:sldId id="265" r:id="rId12"/>
    <p:sldId id="264" r:id="rId13"/>
    <p:sldId id="267" r:id="rId1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AEAE0F-3F16-8358-7DB0-AD9531B1E1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E3241A4-5984-C946-4329-E01A63F13F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8989D4-D309-8DD7-0435-CF783AA7A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2D32-CCE0-43DD-B37A-1B242E8348B9}" type="datetimeFigureOut">
              <a:rPr lang="es-CL" smtClean="0"/>
              <a:t>06-09-2024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30E730C-8F64-BD06-0455-067D78FB1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A2F140-2E48-B5EC-7B51-BCD23A737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499BD-5862-48EE-8649-4C74368A4DA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6156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C342CE-D370-60E2-E286-CCCBC327A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8EBC482-19A1-B434-FEB7-DC275DA7EE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32690D-F351-30DD-4D93-CACAD26AC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2D32-CCE0-43DD-B37A-1B242E8348B9}" type="datetimeFigureOut">
              <a:rPr lang="es-CL" smtClean="0"/>
              <a:t>06-09-2024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57F1A4-152E-300E-07E8-4463219F1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7187AA-4B70-88B3-D25E-EF366B03D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499BD-5862-48EE-8649-4C74368A4DA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605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81BBD5D-1A9F-9F20-3D39-04D45344C7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C459B38-A7FB-DB50-9AE9-051D3328B1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2676A9C-AA2C-D199-62BD-8AEC8EE81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2D32-CCE0-43DD-B37A-1B242E8348B9}" type="datetimeFigureOut">
              <a:rPr lang="es-CL" smtClean="0"/>
              <a:t>06-09-2024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8CE7A3-2D5D-15A9-A743-F1773541A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AE965E6-4976-3AF6-606B-1E782D7DF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499BD-5862-48EE-8649-4C74368A4DA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730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B8F000-F5E7-849D-D16B-340875872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1C0091-4552-ABD7-6917-AD86E1160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A385BC-31A3-BA0E-54D4-9D7EA894F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2D32-CCE0-43DD-B37A-1B242E8348B9}" type="datetimeFigureOut">
              <a:rPr lang="es-CL" smtClean="0"/>
              <a:t>06-09-2024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DD4213-8B85-1F91-ED14-65DAAD6D8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DF6CC7-ED43-B74E-F153-D44B5A8B3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499BD-5862-48EE-8649-4C74368A4DA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66154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A69375-6A7B-C0DF-B195-B51DF0BCF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D621D58-95C0-6721-E4A5-4C68A0AC8C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C417376-3AAC-7980-A436-61C9736F2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2D32-CCE0-43DD-B37A-1B242E8348B9}" type="datetimeFigureOut">
              <a:rPr lang="es-CL" smtClean="0"/>
              <a:t>06-09-2024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F613E6-D795-D2C6-1847-F14425C5C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200A5A-176D-7E26-C449-384E30504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499BD-5862-48EE-8649-4C74368A4DA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5279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8F66AF-3B3D-15BF-3C93-2F17E438D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6688D3-4733-FD52-2657-BDB1CF577E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2FA8D31-1044-22B4-BC67-9883B119EB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442A520-69EA-D909-34A1-57B55C36A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2D32-CCE0-43DD-B37A-1B242E8348B9}" type="datetimeFigureOut">
              <a:rPr lang="es-CL" smtClean="0"/>
              <a:t>06-09-2024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4771989-A2D0-5274-149C-2DC5DC5F2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92FFE14-05C0-4BE2-8229-C34DED819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499BD-5862-48EE-8649-4C74368A4DA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2484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A35948-FB92-351A-CB9F-8F39893D4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FD85633-601E-DD08-221C-B94397CB10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31AAEE4-A88D-E705-87D9-A506591928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2F0FF84-3C84-BC75-EDDC-8E479566A9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0F8F21-5F89-C12F-B35F-8450732233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3EA789B-2E40-CDFA-5BAF-7065FA846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2D32-CCE0-43DD-B37A-1B242E8348B9}" type="datetimeFigureOut">
              <a:rPr lang="es-CL" smtClean="0"/>
              <a:t>06-09-2024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7E890D9-C4A1-7F4A-65B1-BB21934D4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5A1853E-4673-EAF5-42AF-ECB2562D9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499BD-5862-48EE-8649-4C74368A4DA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8774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AF3F7A-7016-BEDE-D388-22DC353EA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2722DAC-0EC7-9D48-BE4D-F3E488D3A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2D32-CCE0-43DD-B37A-1B242E8348B9}" type="datetimeFigureOut">
              <a:rPr lang="es-CL" smtClean="0"/>
              <a:t>06-09-2024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A31AD26-C547-E65F-EC2E-594CD5E4A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4196F7F-A03F-FE3B-D909-33B655C75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499BD-5862-48EE-8649-4C74368A4DA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9493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A284A00-7F58-ABA4-5CE8-046A17C51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2D32-CCE0-43DD-B37A-1B242E8348B9}" type="datetimeFigureOut">
              <a:rPr lang="es-CL" smtClean="0"/>
              <a:t>06-09-2024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6BC6175-DC6C-1A6C-D534-1F74C6497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2EE90A3-1C59-2CF4-5663-B9CB18687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499BD-5862-48EE-8649-4C74368A4DA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1350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A8A5DD-2997-9125-7FB0-26F391EFF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B94A35-4CD1-51A9-3375-C97E7546C2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69DE380-2F5A-C5A5-F5D2-C72E04C0CD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1206055-00AE-521D-711E-450D9D3C2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2D32-CCE0-43DD-B37A-1B242E8348B9}" type="datetimeFigureOut">
              <a:rPr lang="es-CL" smtClean="0"/>
              <a:t>06-09-2024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C0C8597-9227-ACE6-1551-B4714ACB1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33D2E0B-DFB3-9BAF-B5E4-E1FBB0776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499BD-5862-48EE-8649-4C74368A4DA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7109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C8B9AA-F04A-E087-1065-0AE063D19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A78CB21-FFA7-CDAD-7988-E58F078F5B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27EC283-B804-CB8E-8EBD-7D705AA1BD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C3882FD-2F1F-6F9E-663E-E665173A0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2D32-CCE0-43DD-B37A-1B242E8348B9}" type="datetimeFigureOut">
              <a:rPr lang="es-CL" smtClean="0"/>
              <a:t>06-09-2024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59AAC70-C54A-CE84-D206-B9FB989CC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8F324B5-CFEB-231B-6000-C0DD1EDD9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499BD-5862-48EE-8649-4C74368A4DA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3351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B6E8894-1FDF-ABD6-ADF7-648C5CB26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57BD702-8A31-7432-340C-3BC60CBD78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E57E4E-F280-84CB-248F-7C84819722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6142D32-CCE0-43DD-B37A-1B242E8348B9}" type="datetimeFigureOut">
              <a:rPr lang="es-CL" smtClean="0"/>
              <a:t>06-09-2024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15A79E-355D-D84E-E891-C09DCBD508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27FE19-9E4E-9903-B15B-8B0325F25B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30499BD-5862-48EE-8649-4C74368A4DA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7785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0FD8E3-356C-F33E-5BB9-8C732236B4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5960" y="1122363"/>
            <a:ext cx="10800080" cy="2387600"/>
          </a:xfrm>
        </p:spPr>
        <p:txBody>
          <a:bodyPr/>
          <a:lstStyle/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metafísica de orden superior</a:t>
            </a:r>
            <a:endParaRPr lang="es-C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F38E153-8F5F-B704-B5DA-C466258513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Felipe Carrasco</a:t>
            </a:r>
          </a:p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Comunicación para las XXIV Jornadas Rolando Chuaqui Kettlun</a:t>
            </a:r>
          </a:p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[06.09.2024]</a:t>
            </a:r>
            <a:endParaRPr lang="es-C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316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B071BD-9FDA-2C44-22D1-E9A84BFF2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Actitudes proposicionales</a:t>
            </a:r>
            <a:endParaRPr lang="es-C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F09080-EF4B-60B2-E5E6-FC3B7F7B4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5053"/>
            <a:ext cx="10825264" cy="48378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Primer orden: las expresiones como creer, dudar, juzgar relacionan agentes y proposiciones.</a:t>
            </a:r>
          </a:p>
          <a:p>
            <a:pPr marL="0" indent="0" algn="just">
              <a:buNone/>
            </a:pP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Platón cree todo lo que él dice.</a:t>
            </a:r>
          </a:p>
          <a:p>
            <a:pPr marL="0" indent="0" algn="just">
              <a:buNone/>
            </a:pP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∀</a:t>
            </a:r>
            <a:r>
              <a:rPr lang="es-E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(Platón dice que </a:t>
            </a:r>
            <a:r>
              <a:rPr lang="es-E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Platón cree que </a:t>
            </a:r>
            <a:r>
              <a:rPr lang="es-E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que las oraciones denoten las proposiciones se usa la cláusula-que. (</a:t>
            </a:r>
            <a:r>
              <a:rPr lang="es-E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Platón cree </a:t>
            </a:r>
            <a:r>
              <a:rPr lang="es-E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el pasto es verde</a:t>
            </a: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Que el pasto es verde sería un término singular y su referente sería un tipo especial de objeto: la proposición.</a:t>
            </a:r>
          </a:p>
          <a:p>
            <a:pPr algn="just"/>
            <a:endParaRPr lang="es-E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[Platón] cree [que el pasto es verde]</a:t>
            </a:r>
          </a:p>
          <a:p>
            <a:pPr marL="0" indent="0" algn="just">
              <a:buNone/>
            </a:pPr>
            <a:r>
              <a:rPr lang="es-E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Creer es una relación diádica que toma como argumentos dos términos singulares (objetos).</a:t>
            </a:r>
          </a:p>
          <a:p>
            <a:pPr algn="ct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82202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B071BD-9FDA-2C44-22D1-E9A84BFF2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Actitudes proposicionales</a:t>
            </a:r>
            <a:endParaRPr lang="es-C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F09080-EF4B-60B2-E5E6-FC3B7F7B4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468" y="1400783"/>
            <a:ext cx="11332724" cy="535473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Desde la metafísica de orden superior, las cláusulas-que </a:t>
            </a:r>
            <a:r>
              <a:rPr lang="es-E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reifican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las proposiciones. ¡Pero las proposiciones NO son objetos! Son de otro tipo– a saber, el tipo denotado por las oraciones completas.</a:t>
            </a:r>
          </a:p>
          <a:p>
            <a:pPr marL="0" indent="0" algn="just">
              <a:buNone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forma de las actitudes es, entonces:</a:t>
            </a:r>
          </a:p>
          <a:p>
            <a:pPr marL="0" indent="0" algn="just">
              <a:buNone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[Platón] cree que [el pasto es verde]</a:t>
            </a:r>
          </a:p>
          <a:p>
            <a:pPr marL="0" indent="0" algn="just">
              <a:buNone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“Creer que” es un </a:t>
            </a:r>
            <a:r>
              <a:rPr lang="es-E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pre-nectivo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Por un lado, se comporta como predicado, por el otro se comporta como conectivo.</a:t>
            </a:r>
          </a:p>
          <a:p>
            <a:pPr marL="0" indent="0" algn="just">
              <a:buNone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 que flanquea el </a:t>
            </a:r>
            <a:r>
              <a:rPr lang="es-E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prenectivo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 un término singular, y por el otro una oración.</a:t>
            </a:r>
          </a:p>
          <a:p>
            <a:pPr marL="0" indent="0" algn="just">
              <a:buNone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Platón cree todo lo que él dice:</a:t>
            </a:r>
          </a:p>
          <a:p>
            <a:pPr marL="0" indent="0" algn="just">
              <a:buNone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∀</a:t>
            </a:r>
            <a:r>
              <a:rPr lang="es-E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(Platón dice que </a:t>
            </a:r>
            <a:r>
              <a:rPr lang="es-E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Platón cree que </a:t>
            </a:r>
            <a:r>
              <a:rPr lang="es-E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320253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D6D8BF-1B2C-8771-D3E7-83F0A3D74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Actitudes proposicionales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E3DE2A9-513A-FE5A-B3C6-8C16B6D6B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problema de sustitución </a:t>
            </a:r>
            <a:r>
              <a:rPr lang="es-E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salva </a:t>
            </a:r>
            <a:r>
              <a:rPr lang="es-E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veritate</a:t>
            </a:r>
            <a:endParaRPr lang="es-E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Primer orden. “La proposición que la nieve es blanca” </a:t>
            </a:r>
            <a:r>
              <a:rPr lang="es-E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co-refiere</a:t>
            </a:r>
            <a:r>
              <a:rPr lang="es-E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“Que la nieve es blanca”.</a:t>
            </a:r>
          </a:p>
          <a:p>
            <a:pPr marL="0" indent="0">
              <a:buNone/>
            </a:pPr>
            <a:endParaRPr lang="es-E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Entonces debería poder sustituirse en:</a:t>
            </a:r>
          </a:p>
          <a:p>
            <a:pPr marL="457200" indent="-457200">
              <a:buAutoNum type="arabicParenBoth"/>
            </a:pPr>
            <a:r>
              <a:rPr lang="es-E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Platón cree que la nieve es blanca.				[Verdad]</a:t>
            </a:r>
          </a:p>
          <a:p>
            <a:pPr marL="457200" indent="-457200">
              <a:buAutoNum type="arabicParenBoth"/>
            </a:pPr>
            <a:r>
              <a:rPr lang="es-E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Platón cree la proposición que la nieve es blanca.	[Verdad]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680743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8DE820-39F4-F7E6-E6DE-0541CCADB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924" y="160844"/>
            <a:ext cx="10515600" cy="1325563"/>
          </a:xfrm>
        </p:spPr>
        <p:txBody>
          <a:bodyPr/>
          <a:lstStyle/>
          <a:p>
            <a:r>
              <a:rPr lang="es-ES" dirty="0"/>
              <a:t>Actitudes proposicionales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E31CDD1-5072-7DD9-E066-18A1F15708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111" y="1371600"/>
            <a:ext cx="11420272" cy="5184843"/>
          </a:xfrm>
        </p:spPr>
        <p:txBody>
          <a:bodyPr/>
          <a:lstStyle/>
          <a:p>
            <a:pPr marL="0" indent="0">
              <a:buNone/>
            </a:pPr>
            <a:r>
              <a:rPr lang="es-E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Pero con otras actitudes no funciona (en primer orden):</a:t>
            </a:r>
          </a:p>
          <a:p>
            <a:pPr marL="514350" indent="-514350">
              <a:buAutoNum type="arabicParenBoth"/>
            </a:pPr>
            <a:r>
              <a:rPr lang="es-E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Platón desea que la nieve es blanca			[Verdad]	</a:t>
            </a:r>
          </a:p>
          <a:p>
            <a:pPr marL="514350" indent="-514350">
              <a:buAutoNum type="arabicParenBoth"/>
            </a:pPr>
            <a:r>
              <a:rPr lang="es-E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Platón desea la proposición que la nieve es blanca	[¿Verdad?]</a:t>
            </a:r>
          </a:p>
          <a:p>
            <a:pPr marL="514350" indent="-514350">
              <a:buAutoNum type="arabicParenBoth"/>
            </a:pPr>
            <a:endParaRPr lang="es-E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 concepción de orden superior simplemente disuelve el problema al evitar </a:t>
            </a:r>
            <a:r>
              <a:rPr lang="es-E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reificar</a:t>
            </a:r>
            <a:r>
              <a:rPr lang="es-E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las proposiciones.</a:t>
            </a:r>
          </a:p>
          <a:p>
            <a:pPr marL="0" indent="0">
              <a:buNone/>
            </a:pPr>
            <a:r>
              <a:rPr lang="es-E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 Platón desea que [la nieve es blanca] </a:t>
            </a:r>
            <a:r>
              <a:rPr lang="es-ES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s-E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s-E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(4) Platón desea [que la proposición que la nieve es blanca]</a:t>
            </a:r>
            <a:r>
              <a:rPr lang="es-E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s-E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s-E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son de distinto tipo, no pueden co-referir.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51514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C4CAF1-2130-59D7-2114-80F0FA569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Contenidos</a:t>
            </a:r>
            <a:endParaRPr lang="es-C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00A580-03F5-442A-744C-7FE50D0968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Herramientas de orden superior</a:t>
            </a:r>
          </a:p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Metafísica de orden superior</a:t>
            </a:r>
          </a:p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Justificación lógica para el realismo de propiedades</a:t>
            </a:r>
          </a:p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Actitudes proposicionales y un problema de sustitución</a:t>
            </a:r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7198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CCA391-59AE-1AB1-B39F-DDDA14E5A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92075"/>
            <a:ext cx="10515600" cy="1325563"/>
          </a:xfrm>
        </p:spPr>
        <p:txBody>
          <a:bodyPr/>
          <a:lstStyle/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Herramientas de orden superior</a:t>
            </a:r>
            <a:endParaRPr lang="es-C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2B6A1D-B062-1D8F-2D6E-43ED94031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829" y="1233488"/>
            <a:ext cx="11702375" cy="53326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lógica de orden superior admite cuantificaciones en cualquier posición gramatical, no solo en posición nominal. </a:t>
            </a:r>
          </a:p>
          <a:p>
            <a:pPr marL="0" indent="0">
              <a:buNone/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“Felipe está sentado y Felipe está comiendo”</a:t>
            </a:r>
          </a:p>
          <a:p>
            <a:pPr marL="0" indent="0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Generalización en posición nominal:				∃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∧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s-E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Generalización en posición de predicado: 			∃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∧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Generalización en posición de operador sentencial:		∃Δ (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Δ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“Toda proposición es verdadera o falsa”:			∀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∨ ¬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“Felipe corre de alguna forma”:					∃𝒙 𝒙(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52134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33E01F-F1CA-D2F9-B1D2-B1D0F90BE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6536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Estas cuantificaciones cambian el panorama en la metafísica</a:t>
            </a:r>
            <a:endParaRPr lang="es-C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0B722E3E-30F2-5FA9-8EF8-930F41556D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413455"/>
              </p:ext>
            </p:extLst>
          </p:nvPr>
        </p:nvGraphicFramePr>
        <p:xfrm>
          <a:off x="1635327" y="1490932"/>
          <a:ext cx="8921344" cy="29220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0672">
                  <a:extLst>
                    <a:ext uri="{9D8B030D-6E8A-4147-A177-3AD203B41FA5}">
                      <a16:colId xmlns:a16="http://schemas.microsoft.com/office/drawing/2014/main" val="1278383731"/>
                    </a:ext>
                  </a:extLst>
                </a:gridCol>
                <a:gridCol w="4460672">
                  <a:extLst>
                    <a:ext uri="{9D8B030D-6E8A-4147-A177-3AD203B41FA5}">
                      <a16:colId xmlns:a16="http://schemas.microsoft.com/office/drawing/2014/main" val="366666088"/>
                    </a:ext>
                  </a:extLst>
                </a:gridCol>
              </a:tblGrid>
              <a:tr h="707375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MONISMO QUINEANO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PLURALISMO NEOFREGEANO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518714"/>
                  </a:ext>
                </a:extLst>
              </a:tr>
              <a:tr h="707375">
                <a:tc>
                  <a:txBody>
                    <a:bodyPr/>
                    <a:lstStyle/>
                    <a:p>
                      <a:r>
                        <a:rPr lang="es-ES" dirty="0"/>
                        <a:t>Cuantificación de primer orden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Cuantificación de orden superior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4141780"/>
                  </a:ext>
                </a:extLst>
              </a:tr>
              <a:tr h="799916">
                <a:tc>
                  <a:txBody>
                    <a:bodyPr/>
                    <a:lstStyle/>
                    <a:p>
                      <a:r>
                        <a:rPr lang="es-ES" dirty="0"/>
                        <a:t>Solo individuos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Individuos, propiedades, propiedades de propiedades, etc.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248633"/>
                  </a:ext>
                </a:extLst>
              </a:tr>
              <a:tr h="707375">
                <a:tc>
                  <a:txBody>
                    <a:bodyPr/>
                    <a:lstStyle/>
                    <a:p>
                      <a:r>
                        <a:rPr lang="es-ES" dirty="0"/>
                        <a:t>Ontología de estructura plana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Ontología de estructura jerárquica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9349262"/>
                  </a:ext>
                </a:extLst>
              </a:tr>
            </a:tbl>
          </a:graphicData>
        </a:graphic>
      </p:graphicFrame>
      <p:sp>
        <p:nvSpPr>
          <p:cNvPr id="6" name="Rectángulo 5">
            <a:extLst>
              <a:ext uri="{FF2B5EF4-FFF2-40B4-BE49-F238E27FC236}">
                <a16:creationId xmlns:a16="http://schemas.microsoft.com/office/drawing/2014/main" id="{7FC60B2A-1FAC-1490-4415-ED6EAA0676F3}"/>
              </a:ext>
            </a:extLst>
          </p:cNvPr>
          <p:cNvSpPr/>
          <p:nvPr/>
        </p:nvSpPr>
        <p:spPr>
          <a:xfrm>
            <a:off x="1635327" y="5133603"/>
            <a:ext cx="3374417" cy="146887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Ser es ser el valor de una variable de primer orden</a:t>
            </a:r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7EBF774-9950-61BE-85C5-3423B0474580}"/>
              </a:ext>
            </a:extLst>
          </p:cNvPr>
          <p:cNvSpPr/>
          <p:nvPr/>
        </p:nvSpPr>
        <p:spPr>
          <a:xfrm>
            <a:off x="7182257" y="5133603"/>
            <a:ext cx="3374416" cy="146887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Ser es ser el valor de una variable de primer orden o el valor de una variable de orden superior</a:t>
            </a:r>
            <a:endParaRPr lang="es-CL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5157874-A654-8A88-D206-F85477EB91ED}"/>
              </a:ext>
            </a:extLst>
          </p:cNvPr>
          <p:cNvSpPr txBox="1"/>
          <p:nvPr/>
        </p:nvSpPr>
        <p:spPr>
          <a:xfrm>
            <a:off x="2924782" y="4588622"/>
            <a:ext cx="6342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Cambio de paradigma en metafísica analítica</a:t>
            </a:r>
            <a:endParaRPr lang="es-CL" b="1" dirty="0"/>
          </a:p>
        </p:txBody>
      </p:sp>
      <p:sp>
        <p:nvSpPr>
          <p:cNvPr id="11" name="Flecha: a la derecha 10">
            <a:extLst>
              <a:ext uri="{FF2B5EF4-FFF2-40B4-BE49-F238E27FC236}">
                <a16:creationId xmlns:a16="http://schemas.microsoft.com/office/drawing/2014/main" id="{7D973450-DD05-5B50-4C9A-45DB6BA7AF68}"/>
              </a:ext>
            </a:extLst>
          </p:cNvPr>
          <p:cNvSpPr/>
          <p:nvPr/>
        </p:nvSpPr>
        <p:spPr>
          <a:xfrm>
            <a:off x="5293467" y="5739319"/>
            <a:ext cx="1605064" cy="214008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507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F035CA-CE8B-E893-7CA3-55CC861A2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Metafísica de orden superior</a:t>
            </a:r>
            <a:endParaRPr lang="es-C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AEFC0CB-6815-BADE-D57E-E8E3535ED5AE}"/>
              </a:ext>
            </a:extLst>
          </p:cNvPr>
          <p:cNvSpPr txBox="1"/>
          <p:nvPr/>
        </p:nvSpPr>
        <p:spPr>
          <a:xfrm>
            <a:off x="838200" y="1713412"/>
            <a:ext cx="4667655" cy="4594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/>
              <a:t>Tipos de expresiones:</a:t>
            </a:r>
          </a:p>
          <a:p>
            <a:endParaRPr lang="es-ES" sz="2400" dirty="0"/>
          </a:p>
          <a:p>
            <a:r>
              <a:rPr lang="es-ES" sz="2400" dirty="0"/>
              <a:t>Términos singulares</a:t>
            </a:r>
          </a:p>
          <a:p>
            <a:endParaRPr lang="es-ES" sz="2400" dirty="0"/>
          </a:p>
          <a:p>
            <a:endParaRPr lang="es-ES" sz="2400" dirty="0"/>
          </a:p>
          <a:p>
            <a:r>
              <a:rPr lang="es-ES" sz="2400" dirty="0"/>
              <a:t>Predicados</a:t>
            </a:r>
          </a:p>
          <a:p>
            <a:endParaRPr lang="es-ES" sz="2400" dirty="0"/>
          </a:p>
          <a:p>
            <a:endParaRPr lang="es-ES" sz="2400" dirty="0"/>
          </a:p>
          <a:p>
            <a:r>
              <a:rPr lang="es-ES" sz="2400" dirty="0"/>
              <a:t>Predicados de predicados</a:t>
            </a:r>
          </a:p>
          <a:p>
            <a:endParaRPr lang="es-ES" sz="2400" dirty="0"/>
          </a:p>
          <a:p>
            <a:endParaRPr lang="es-CL" sz="2400" dirty="0"/>
          </a:p>
          <a:p>
            <a:r>
              <a:rPr lang="es-CL" sz="2400" dirty="0"/>
              <a:t>Oraciones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2BDA962-1BB4-327E-67BD-F35C1787299B}"/>
              </a:ext>
            </a:extLst>
          </p:cNvPr>
          <p:cNvSpPr txBox="1"/>
          <p:nvPr/>
        </p:nvSpPr>
        <p:spPr>
          <a:xfrm>
            <a:off x="7417843" y="1713412"/>
            <a:ext cx="487791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/>
              <a:t>Tipos/categorías de entidades</a:t>
            </a:r>
            <a:r>
              <a:rPr lang="es-ES" sz="2400" dirty="0"/>
              <a:t>:</a:t>
            </a:r>
          </a:p>
          <a:p>
            <a:endParaRPr lang="es-ES" sz="2400" dirty="0"/>
          </a:p>
          <a:p>
            <a:r>
              <a:rPr lang="es-ES" sz="2400" dirty="0"/>
              <a:t>Objetos</a:t>
            </a:r>
          </a:p>
          <a:p>
            <a:endParaRPr lang="es-ES" sz="2400" dirty="0"/>
          </a:p>
          <a:p>
            <a:endParaRPr lang="es-ES" sz="2400" dirty="0"/>
          </a:p>
          <a:p>
            <a:r>
              <a:rPr lang="es-ES" sz="2400" dirty="0"/>
              <a:t>Propiedades</a:t>
            </a:r>
          </a:p>
          <a:p>
            <a:endParaRPr lang="es-ES" sz="2400" dirty="0"/>
          </a:p>
          <a:p>
            <a:endParaRPr lang="es-ES" sz="2400" dirty="0"/>
          </a:p>
          <a:p>
            <a:r>
              <a:rPr lang="es-ES" sz="2400" dirty="0"/>
              <a:t>Propiedades de propiedades</a:t>
            </a:r>
          </a:p>
          <a:p>
            <a:endParaRPr lang="es-ES" sz="2400" dirty="0"/>
          </a:p>
          <a:p>
            <a:endParaRPr lang="es-ES" sz="2400" dirty="0"/>
          </a:p>
          <a:p>
            <a:r>
              <a:rPr lang="es-ES" sz="2400" dirty="0"/>
              <a:t>Proposiciones</a:t>
            </a:r>
          </a:p>
          <a:p>
            <a:endParaRPr lang="es-ES" dirty="0"/>
          </a:p>
          <a:p>
            <a:endParaRPr lang="es-CL" dirty="0"/>
          </a:p>
        </p:txBody>
      </p:sp>
      <p:sp>
        <p:nvSpPr>
          <p:cNvPr id="6" name="Flecha: a la derecha 5">
            <a:extLst>
              <a:ext uri="{FF2B5EF4-FFF2-40B4-BE49-F238E27FC236}">
                <a16:creationId xmlns:a16="http://schemas.microsoft.com/office/drawing/2014/main" id="{FC939232-D975-BB2B-F624-6209C5420D3E}"/>
              </a:ext>
            </a:extLst>
          </p:cNvPr>
          <p:cNvSpPr/>
          <p:nvPr/>
        </p:nvSpPr>
        <p:spPr>
          <a:xfrm>
            <a:off x="4633105" y="2601051"/>
            <a:ext cx="2565863" cy="22046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7" name="Flecha: a la derecha 6">
            <a:extLst>
              <a:ext uri="{FF2B5EF4-FFF2-40B4-BE49-F238E27FC236}">
                <a16:creationId xmlns:a16="http://schemas.microsoft.com/office/drawing/2014/main" id="{DF3BEAC1-654C-9D16-B81D-FB240E33D92B}"/>
              </a:ext>
            </a:extLst>
          </p:cNvPr>
          <p:cNvSpPr/>
          <p:nvPr/>
        </p:nvSpPr>
        <p:spPr>
          <a:xfrm>
            <a:off x="4633105" y="3672521"/>
            <a:ext cx="2565863" cy="22046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Flecha: a la derecha 7">
            <a:extLst>
              <a:ext uri="{FF2B5EF4-FFF2-40B4-BE49-F238E27FC236}">
                <a16:creationId xmlns:a16="http://schemas.microsoft.com/office/drawing/2014/main" id="{F04F9AAE-96F9-D07F-DE9A-E72A28F535CF}"/>
              </a:ext>
            </a:extLst>
          </p:cNvPr>
          <p:cNvSpPr/>
          <p:nvPr/>
        </p:nvSpPr>
        <p:spPr>
          <a:xfrm>
            <a:off x="4633106" y="4743991"/>
            <a:ext cx="2565863" cy="22046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Flecha: a la derecha 8">
            <a:extLst>
              <a:ext uri="{FF2B5EF4-FFF2-40B4-BE49-F238E27FC236}">
                <a16:creationId xmlns:a16="http://schemas.microsoft.com/office/drawing/2014/main" id="{B90AAFF0-907A-4ADA-C1DF-89F94E3A59C5}"/>
              </a:ext>
            </a:extLst>
          </p:cNvPr>
          <p:cNvSpPr/>
          <p:nvPr/>
        </p:nvSpPr>
        <p:spPr>
          <a:xfrm>
            <a:off x="4633105" y="5874821"/>
            <a:ext cx="2565863" cy="22046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52305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4067D3-03B1-E07E-7E22-11657CA53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Metafísica de orden superior</a:t>
            </a:r>
            <a:endParaRPr lang="es-C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653BDB-CDC3-8218-E5D8-A1EE58669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854447" cy="4760001"/>
          </a:xfrm>
        </p:spPr>
        <p:txBody>
          <a:bodyPr/>
          <a:lstStyle/>
          <a:p>
            <a:pPr marL="0" indent="0">
              <a:buNone/>
            </a:pPr>
            <a:r>
              <a:rPr lang="es-CL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cada entidad le corresponde un único tipo.</a:t>
            </a:r>
          </a:p>
          <a:p>
            <a:pPr marL="0" indent="0">
              <a:buNone/>
            </a:pPr>
            <a:r>
              <a:rPr lang="es-C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s-C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s-C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s-C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tipos primitivos.</a:t>
            </a:r>
          </a:p>
          <a:p>
            <a:pPr marL="0" indent="0">
              <a:buNone/>
            </a:pPr>
            <a:endParaRPr lang="es-C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C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Términos singulares: 				</a:t>
            </a:r>
            <a:r>
              <a:rPr lang="es-C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  <a:p>
            <a:pPr marL="0" indent="0">
              <a:buNone/>
            </a:pPr>
            <a:r>
              <a:rPr lang="es-CL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Oraciones: 						</a:t>
            </a:r>
            <a:r>
              <a:rPr lang="es-C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  <a:p>
            <a:pPr marL="0" indent="0">
              <a:buNone/>
            </a:pPr>
            <a:r>
              <a:rPr lang="es-C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Predicados: 						</a:t>
            </a:r>
            <a:r>
              <a:rPr lang="es-C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&lt;e, t&gt;</a:t>
            </a:r>
          </a:p>
          <a:p>
            <a:pPr marL="0" indent="0">
              <a:buNone/>
            </a:pPr>
            <a:r>
              <a:rPr lang="es-C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Predicados de segundo orden: 			</a:t>
            </a:r>
            <a:r>
              <a:rPr lang="es-C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&lt;&lt;e, t&gt;, t&gt;</a:t>
            </a:r>
          </a:p>
          <a:p>
            <a:pPr marL="0" indent="0">
              <a:buNone/>
            </a:pPr>
            <a:r>
              <a:rPr lang="es-CL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Functor de predicado: 				</a:t>
            </a:r>
            <a:r>
              <a:rPr lang="es-C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&lt;&lt;e, t&gt;, &lt;e, t&gt;&gt;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26139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DEB04B-EC6A-E0A9-DC50-05639AE5D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Justificación del realismo de propiedades</a:t>
            </a:r>
            <a:endParaRPr lang="es-C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A9DCBB-F6A5-390A-360E-60177CBA5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27243"/>
            <a:ext cx="10270787" cy="517511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L" sz="2400" dirty="0">
                <a:latin typeface="Times New Roman" panose="02020603050405020304" pitchFamily="18" charset="0"/>
                <a:ea typeface="Aptos" panose="020B0004020202020204" pitchFamily="34" charset="0"/>
              </a:rPr>
              <a:t>En un marco de </a:t>
            </a:r>
            <a:r>
              <a:rPr lang="es-CL" sz="2400" b="1" dirty="0">
                <a:latin typeface="Times New Roman" panose="02020603050405020304" pitchFamily="18" charset="0"/>
                <a:ea typeface="Aptos" panose="020B0004020202020204" pitchFamily="34" charset="0"/>
              </a:rPr>
              <a:t>primer orden </a:t>
            </a:r>
            <a:r>
              <a:rPr lang="es-CL" sz="2400" dirty="0">
                <a:latin typeface="Times New Roman" panose="02020603050405020304" pitchFamily="18" charset="0"/>
                <a:ea typeface="Aptos" panose="020B0004020202020204" pitchFamily="34" charset="0"/>
              </a:rPr>
              <a:t>se utilizan </a:t>
            </a:r>
            <a:r>
              <a:rPr lang="es-CL" sz="2400" b="1" u="sng" dirty="0">
                <a:latin typeface="Times New Roman" panose="02020603050405020304" pitchFamily="18" charset="0"/>
                <a:ea typeface="Aptos" panose="020B0004020202020204" pitchFamily="34" charset="0"/>
              </a:rPr>
              <a:t>términos singulares </a:t>
            </a:r>
            <a:r>
              <a:rPr lang="es-CL" sz="2400" dirty="0">
                <a:latin typeface="Times New Roman" panose="02020603050405020304" pitchFamily="18" charset="0"/>
                <a:ea typeface="Aptos" panose="020B0004020202020204" pitchFamily="34" charset="0"/>
              </a:rPr>
              <a:t>para facilitar el discurso de propiedades.</a:t>
            </a:r>
          </a:p>
          <a:p>
            <a:pPr marL="0" indent="0" algn="just">
              <a:buNone/>
            </a:pPr>
            <a:r>
              <a:rPr lang="es-CL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La manera de at</a:t>
            </a:r>
            <a:r>
              <a:rPr lang="es-CL" sz="2400" dirty="0">
                <a:latin typeface="Times New Roman" panose="02020603050405020304" pitchFamily="18" charset="0"/>
                <a:ea typeface="Aptos" panose="020B0004020202020204" pitchFamily="34" charset="0"/>
              </a:rPr>
              <a:t>ribuir propiedades a objetos sería con construcciones como “Platón instancia la sabiduría”.</a:t>
            </a:r>
          </a:p>
          <a:p>
            <a:pPr marL="0" indent="0" algn="just">
              <a:buNone/>
            </a:pPr>
            <a:r>
              <a:rPr lang="es-CL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Y las cuantificaciones que expresan el realismo de propiedades tendrían la siguiente forma: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∃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s-E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Iax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 cuantificar en posición nominal, el metafísico de primer orden no tiene otra opción que pensar en las propiedades como tipos especiales de objetos.</a:t>
            </a:r>
            <a:endParaRPr lang="es-CL" sz="3600" dirty="0"/>
          </a:p>
        </p:txBody>
      </p:sp>
    </p:spTree>
    <p:extLst>
      <p:ext uri="{BB962C8B-B14F-4D97-AF65-F5344CB8AC3E}">
        <p14:creationId xmlns:p14="http://schemas.microsoft.com/office/powerpoint/2010/main" val="764492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DEB04B-EC6A-E0A9-DC50-05639AE5D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Justificación del realismo de propiedades</a:t>
            </a:r>
            <a:endParaRPr lang="es-C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A9DCBB-F6A5-390A-360E-60177CBA5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481" y="1663430"/>
            <a:ext cx="10692319" cy="473726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L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Los cuantificadores de </a:t>
            </a:r>
            <a:r>
              <a:rPr lang="es-CL" sz="2400" b="1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orden superior </a:t>
            </a:r>
            <a:r>
              <a:rPr lang="es-CL" sz="24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se introducen como una manera obvia de formalizar los discursos ordinarios acerca de las propiedades y las proposiciones.</a:t>
            </a:r>
          </a:p>
          <a:p>
            <a:pPr marL="0" indent="0" algn="just">
              <a:buNone/>
            </a:pPr>
            <a:r>
              <a:rPr lang="es-CL" sz="2400" dirty="0">
                <a:latin typeface="Times New Roman" panose="02020603050405020304" pitchFamily="18" charset="0"/>
              </a:rPr>
              <a:t>Las propiedades son los valores de las variables de orden superior. Entonces los </a:t>
            </a:r>
            <a:r>
              <a:rPr lang="es-CL" sz="2400" b="1" u="sng" dirty="0">
                <a:latin typeface="Times New Roman" panose="02020603050405020304" pitchFamily="18" charset="0"/>
              </a:rPr>
              <a:t>predicados</a:t>
            </a:r>
            <a:r>
              <a:rPr lang="es-CL" sz="2400" dirty="0">
                <a:latin typeface="Times New Roman" panose="02020603050405020304" pitchFamily="18" charset="0"/>
              </a:rPr>
              <a:t> son los vehículos naturales para hablar de propiedades. </a:t>
            </a:r>
          </a:p>
          <a:p>
            <a:pPr marL="0" indent="0" algn="just">
              <a:buNone/>
            </a:pPr>
            <a:r>
              <a:rPr lang="es-CL" sz="2400" dirty="0">
                <a:latin typeface="Times New Roman" panose="02020603050405020304" pitchFamily="18" charset="0"/>
              </a:rPr>
              <a:t>La forma mas perspicua de adscribir propiedades a objetos es mediante predicaciones simples: “Platón es sabio”. </a:t>
            </a:r>
            <a:endParaRPr lang="es-CL" sz="3600" dirty="0"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CL" sz="2400" dirty="0">
                <a:latin typeface="Times New Roman" panose="02020603050405020304" pitchFamily="18" charset="0"/>
              </a:rPr>
              <a:t>Y las cuantificaciones que expresan el realismo de propiedades tendrían la siguiente forma: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∃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CL" dirty="0"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s-CL" sz="16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503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DEB04B-EC6A-E0A9-DC50-05639AE5D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Justificación del realismo de propiedades</a:t>
            </a:r>
            <a:endParaRPr lang="es-C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A9DCBB-F6A5-390A-360E-60177CBA5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481" y="1439694"/>
            <a:ext cx="10692319" cy="473726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</a:rPr>
              <a:t>L</a:t>
            </a:r>
            <a:r>
              <a:rPr lang="es-CL" dirty="0">
                <a:latin typeface="Times New Roman" panose="02020603050405020304" pitchFamily="18" charset="0"/>
              </a:rPr>
              <a:t>a ventaja que ofrece un enfoque de orden superior es que </a:t>
            </a:r>
            <a:r>
              <a:rPr lang="es-CL" b="1" u="sng" dirty="0">
                <a:latin typeface="Times New Roman" panose="02020603050405020304" pitchFamily="18" charset="0"/>
              </a:rPr>
              <a:t>permite una justificación puramente lógica </a:t>
            </a:r>
            <a:r>
              <a:rPr lang="es-CL" dirty="0">
                <a:latin typeface="Times New Roman" panose="02020603050405020304" pitchFamily="18" charset="0"/>
              </a:rPr>
              <a:t>para el realismo de propiedades.</a:t>
            </a:r>
          </a:p>
          <a:p>
            <a:pPr marL="0" indent="0" algn="just">
              <a:buNone/>
            </a:pPr>
            <a:r>
              <a:rPr lang="es-CL" dirty="0">
                <a:latin typeface="Times New Roman" panose="02020603050405020304" pitchFamily="18" charset="0"/>
              </a:rPr>
              <a:t>Solo se necesita aplicar una generalización existencial de segundo orden al enunciado “Platón es sabio”</a:t>
            </a:r>
          </a:p>
          <a:p>
            <a:pPr marL="0" indent="0" algn="just">
              <a:buNone/>
            </a:pPr>
            <a:r>
              <a:rPr lang="es-CL" dirty="0">
                <a:latin typeface="Times New Roman" panose="02020603050405020304" pitchFamily="18" charset="0"/>
              </a:rPr>
              <a:t>	Esto es: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∃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CL" dirty="0"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CL" dirty="0">
                <a:latin typeface="Times New Roman" panose="02020603050405020304" pitchFamily="18" charset="0"/>
              </a:rPr>
              <a:t>El metafísico de primer orden, en cambio, tiene que explicar la transición de “Platón es sabio” a “Platón instancia la sabiduría”.</a:t>
            </a:r>
          </a:p>
          <a:p>
            <a:pPr marL="0" indent="0" algn="just">
              <a:buNone/>
            </a:pPr>
            <a:r>
              <a:rPr lang="es-CL" dirty="0">
                <a:latin typeface="Times New Roman" panose="02020603050405020304" pitchFamily="18" charset="0"/>
              </a:rPr>
              <a:t>El metafísico de primer orden debe apelar a principios </a:t>
            </a:r>
            <a:r>
              <a:rPr lang="es-CL" dirty="0" err="1">
                <a:latin typeface="Times New Roman" panose="02020603050405020304" pitchFamily="18" charset="0"/>
              </a:rPr>
              <a:t>extra-lógicos</a:t>
            </a:r>
            <a:r>
              <a:rPr lang="es-CL" dirty="0">
                <a:latin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294587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998</Words>
  <Application>Microsoft Office PowerPoint</Application>
  <PresentationFormat>Panorámica</PresentationFormat>
  <Paragraphs>114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Aptos</vt:lpstr>
      <vt:lpstr>Aptos Display</vt:lpstr>
      <vt:lpstr>Arial</vt:lpstr>
      <vt:lpstr>Times New Roman</vt:lpstr>
      <vt:lpstr>Tema de Office</vt:lpstr>
      <vt:lpstr>La metafísica de orden superior</vt:lpstr>
      <vt:lpstr>Contenidos</vt:lpstr>
      <vt:lpstr>Herramientas de orden superior</vt:lpstr>
      <vt:lpstr>Estas cuantificaciones cambian el panorama en la metafísica</vt:lpstr>
      <vt:lpstr>Metafísica de orden superior</vt:lpstr>
      <vt:lpstr>Metafísica de orden superior</vt:lpstr>
      <vt:lpstr>Justificación del realismo de propiedades</vt:lpstr>
      <vt:lpstr>Justificación del realismo de propiedades</vt:lpstr>
      <vt:lpstr>Justificación del realismo de propiedades</vt:lpstr>
      <vt:lpstr>Actitudes proposicionales</vt:lpstr>
      <vt:lpstr>Actitudes proposicionales</vt:lpstr>
      <vt:lpstr>Actitudes proposicionales</vt:lpstr>
      <vt:lpstr>Actitudes proposicionales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Felipe Carrasco</dc:creator>
  <cp:lastModifiedBy>Felipe Carrasco</cp:lastModifiedBy>
  <cp:revision>26</cp:revision>
  <dcterms:created xsi:type="dcterms:W3CDTF">2024-09-05T16:32:40Z</dcterms:created>
  <dcterms:modified xsi:type="dcterms:W3CDTF">2024-09-06T13:23:11Z</dcterms:modified>
</cp:coreProperties>
</file>