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5" r:id="rId12"/>
    <p:sldId id="264" r:id="rId13"/>
    <p:sldId id="267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EAE0F-3F16-8358-7DB0-AD9531B1E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3241A4-5984-C946-4329-E01A63F13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8989D4-D309-8DD7-0435-CF783AA7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0E730C-8F64-BD06-0455-067D78FB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A2F140-2E48-B5EC-7B51-BCD23A73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15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C342CE-D370-60E2-E286-CCCBC327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BC482-19A1-B434-FEB7-DC275DA7E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32690D-F351-30DD-4D93-CACAD26A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7F1A4-152E-300E-07E8-4463219F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7187AA-4B70-88B3-D25E-EF366B03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60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1BBD5D-1A9F-9F20-3D39-04D45344C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459B38-A7FB-DB50-9AE9-051D3328B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676A9C-AA2C-D199-62BD-8AEC8EE8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CE7A3-2D5D-15A9-A743-F1773541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E965E6-4976-3AF6-606B-1E782D7D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3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8F000-F5E7-849D-D16B-340875872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C0091-4552-ABD7-6917-AD86E1160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385BC-31A3-BA0E-54D4-9D7EA894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D4213-8B85-1F91-ED14-65DAAD6D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F6CC7-ED43-B74E-F153-D44B5A8B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615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69375-6A7B-C0DF-B195-B51DF0BC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621D58-95C0-6721-E4A5-4C68A0AC8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417376-3AAC-7980-A436-61C9736F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F613E6-D795-D2C6-1847-F14425C5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200A5A-176D-7E26-C449-384E3050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27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F66AF-3B3D-15BF-3C93-2F17E438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6688D3-4733-FD52-2657-BDB1CF577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FA8D31-1044-22B4-BC67-9883B119E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42A520-69EA-D909-34A1-57B55C36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771989-A2D0-5274-149C-2DC5DC5F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FFE14-05C0-4BE2-8229-C34DED81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248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35948-FB92-351A-CB9F-8F39893D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D85633-601E-DD08-221C-B94397CB1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1AAEE4-A88D-E705-87D9-A50659192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F0FF84-3C84-BC75-EDDC-8E479566A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0F8F21-5F89-C12F-B35F-845073223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3EA789B-2E40-CDFA-5BAF-7065FA84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E890D9-C4A1-7F4A-65B1-BB21934D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A1853E-4673-EAF5-42AF-ECB2562D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77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F3F7A-7016-BEDE-D388-22DC353E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722DAC-0EC7-9D48-BE4D-F3E488D3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31AD26-C547-E65F-EC2E-594CD5E4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196F7F-A03F-FE3B-D909-33B655C75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949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284A00-7F58-ABA4-5CE8-046A17C5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BC6175-DC6C-1A6C-D534-1F74C649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EE90A3-1C59-2CF4-5663-B9CB1868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135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8A5DD-2997-9125-7FB0-26F391EF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B94A35-4CD1-51A9-3375-C97E7546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9DE380-2F5A-C5A5-F5D2-C72E04C0C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206055-00AE-521D-711E-450D9D3C2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0C8597-9227-ACE6-1551-B4714ACB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D2E0B-DFB3-9BAF-B5E4-E1FBB077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71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8B9AA-F04A-E087-1065-0AE063D1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78CB21-FFA7-CDAD-7988-E58F078F5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7EC283-B804-CB8E-8EBD-7D705AA1B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3882FD-2F1F-6F9E-663E-E665173A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9AAC70-C54A-CE84-D206-B9FB989C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F324B5-CFEB-231B-6000-C0DD1EDD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35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6E8894-1FDF-ABD6-ADF7-648C5CB2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7BD702-8A31-7432-340C-3BC60CBD7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E57E4E-F280-84CB-248F-7C8481972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142D32-CCE0-43DD-B37A-1B242E8348B9}" type="datetimeFigureOut">
              <a:rPr lang="es-CL" smtClean="0"/>
              <a:t>06-09-2024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5A79E-355D-D84E-E891-C09DCBD50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27FE19-9E4E-9903-B15B-8B0325F25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0499BD-5862-48EE-8649-4C74368A4D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778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FD8E3-356C-F33E-5BB9-8C732236B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960" y="1122363"/>
            <a:ext cx="10800080" cy="2387600"/>
          </a:xfrm>
        </p:spPr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metafísica de orden superior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38E153-8F5F-B704-B5DA-C46625851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Felipe Carrasco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Comunicación para las XXIV Jornadas Rolando Chuaqui Kettlun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[06.09.2024]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31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71BD-9FDA-2C44-22D1-E9A84BFF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 proposicionales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F09080-EF4B-60B2-E5E6-FC3B7F7B4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5053"/>
            <a:ext cx="10825264" cy="48378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 orden: las expresiones como creer, dudar, juzgar relacionan agentes y proposiciones.</a:t>
            </a:r>
          </a:p>
          <a:p>
            <a:pPr marL="0" indent="0" algn="just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 cree todo lo que él dice.</a:t>
            </a:r>
          </a:p>
          <a:p>
            <a:pPr marL="0" indent="0" algn="just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∀</a:t>
            </a:r>
            <a:r>
              <a:rPr lang="es-E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(Platón dice que </a:t>
            </a:r>
            <a:r>
              <a:rPr lang="es-E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Platón cree que </a:t>
            </a:r>
            <a:r>
              <a:rPr lang="es-E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las oraciones denoten las proposiciones se usa la cláusula-que. (</a:t>
            </a:r>
            <a:r>
              <a:rPr lang="es-E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Platón cree </a:t>
            </a:r>
            <a:r>
              <a:rPr lang="es-E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el pasto es verde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Que el pasto es verde sería un término singular y su referente sería un tipo especial de objeto: la proposición.</a:t>
            </a:r>
          </a:p>
          <a:p>
            <a:pPr algn="just"/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[Platón] cree [que el pasto es verde]</a:t>
            </a:r>
          </a:p>
          <a:p>
            <a:pPr marL="0" indent="0" algn="just">
              <a:buNone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Creer es una relación diádica que toma como argumentos dos términos singulares (objetos).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2202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71BD-9FDA-2C44-22D1-E9A84BFF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 proposicionales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F09080-EF4B-60B2-E5E6-FC3B7F7B4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68" y="1400783"/>
            <a:ext cx="11332724" cy="53547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la metafísica de orden superior, las cláusulas-que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reifican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las proposiciones. ¡Pero las proposiciones NO son objetos! Son de otro tipo– a saber, el tipo denotado por las oraciones completas.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forma de las actitudes es, entonces: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[Platón] cree que [el pasto es verde]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“Creer que” es un </a:t>
            </a:r>
            <a:r>
              <a:rPr lang="es-E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pre-nectivo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un lado, se comporta como predicado, por el otro se comporta como conectivo.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que flanquea el </a:t>
            </a:r>
            <a:r>
              <a:rPr lang="es-E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prenectivo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un término singular, y por el otro una oración.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 cree todo lo que él dice: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∀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(Platón dice que 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Platón cree que </a:t>
            </a:r>
            <a:r>
              <a:rPr lang="es-E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202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6D8BF-1B2C-8771-D3E7-83F0A3D7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Actitudes proposicionales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3DE2A9-513A-FE5A-B3C6-8C16B6D6B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problema de sustitución </a:t>
            </a:r>
            <a:r>
              <a:rPr lang="es-E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salva </a:t>
            </a:r>
            <a:r>
              <a:rPr lang="es-E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veritate</a:t>
            </a:r>
            <a:endParaRPr lang="es-E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 orden. “La proposición que la nieve es blanca”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co-refiere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“Que la nieve es blanca”.</a:t>
            </a:r>
          </a:p>
          <a:p>
            <a:pPr marL="0" indent="0">
              <a:buNone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Entonces debería poder sustituirse en:</a:t>
            </a:r>
          </a:p>
          <a:p>
            <a:pPr marL="457200" indent="-457200">
              <a:buAutoNum type="arabicParenBoth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 cree que la nieve es blanca.				[Verdad]</a:t>
            </a:r>
          </a:p>
          <a:p>
            <a:pPr marL="457200" indent="-457200">
              <a:buAutoNum type="arabicParenBoth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 cree la proposición que la nieve es blanca.	[Verdad]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807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DE820-39F4-F7E6-E6DE-0541CCADB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924" y="160844"/>
            <a:ext cx="10515600" cy="1325563"/>
          </a:xfrm>
        </p:spPr>
        <p:txBody>
          <a:bodyPr/>
          <a:lstStyle/>
          <a:p>
            <a:r>
              <a:rPr lang="es-ES" dirty="0"/>
              <a:t>Actitudes proposicionales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31CDD1-5072-7DD9-E066-18A1F157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111" y="1371600"/>
            <a:ext cx="11420272" cy="5184843"/>
          </a:xfrm>
        </p:spPr>
        <p:txBody>
          <a:bodyPr/>
          <a:lstStyle/>
          <a:p>
            <a:pPr marL="0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con otras actitudes no funciona (en primer orden):</a:t>
            </a:r>
          </a:p>
          <a:p>
            <a:pPr marL="514350" indent="-514350">
              <a:buAutoNum type="arabicParenBoth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 desea que la nieve es blanca			[Verdad]	</a:t>
            </a:r>
          </a:p>
          <a:p>
            <a:pPr marL="514350" indent="-514350">
              <a:buAutoNum type="arabicParenBoth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 desea la proposición que la nieve es blanca	[¿Verdad?]</a:t>
            </a:r>
          </a:p>
          <a:p>
            <a:pPr marL="514350" indent="-514350">
              <a:buAutoNum type="arabicParenBoth"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concepción de orden superior simplemente disuelve el problema al evitar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reificar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proposiciones.</a:t>
            </a:r>
          </a:p>
          <a:p>
            <a:pPr marL="0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Platón desea que [la nieve es blanca] </a:t>
            </a:r>
            <a:r>
              <a:rPr lang="es-E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E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Platón desea [que la proposición que la nieve es blanca]</a:t>
            </a:r>
            <a:r>
              <a:rPr lang="es-E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son de distinto tipo, no pueden co-referir.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151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4CAF1-2130-59D7-2114-80F0FA56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Contenidos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0A580-03F5-442A-744C-7FE50D096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Herramientas de orden superior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Metafísica de orden superior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 lógica para el realismo de propiedades</a:t>
            </a: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 proposicionales y un problema de sustitución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19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CA391-59AE-1AB1-B39F-DDDA14E5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Herramientas de orden superior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2B6A1D-B062-1D8F-2D6E-43ED94031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29" y="1233488"/>
            <a:ext cx="11702375" cy="5332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lógica de orden superior admite cuantificaciones en cualquier posición gramatical, no solo en posición nominal. </a:t>
            </a:r>
          </a:p>
          <a:p>
            <a:pPr marL="0" indent="0">
              <a:buNone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“Felipe está sentado y Felipe está comiendo”</a:t>
            </a: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Generalización en posición nominal:				∃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∧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Generalización en posición de predicado: 			∃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∧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Generalización en posición de operador sentencial:		∃Δ (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“Toda proposición es verdadera o falsa”:			∀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∨ ¬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“Felipe corre de alguna forma”:					∃𝒙 𝒙(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213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3E01F-F1CA-D2F9-B1D2-B1D0F90B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536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Estas cuantificaciones cambian el panorama en la metafísica</a:t>
            </a:r>
            <a:endParaRPr lang="es-C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B722E3E-30F2-5FA9-8EF8-930F41556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413455"/>
              </p:ext>
            </p:extLst>
          </p:nvPr>
        </p:nvGraphicFramePr>
        <p:xfrm>
          <a:off x="1635327" y="1490932"/>
          <a:ext cx="8921344" cy="2922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672">
                  <a:extLst>
                    <a:ext uri="{9D8B030D-6E8A-4147-A177-3AD203B41FA5}">
                      <a16:colId xmlns:a16="http://schemas.microsoft.com/office/drawing/2014/main" val="1278383731"/>
                    </a:ext>
                  </a:extLst>
                </a:gridCol>
                <a:gridCol w="4460672">
                  <a:extLst>
                    <a:ext uri="{9D8B030D-6E8A-4147-A177-3AD203B41FA5}">
                      <a16:colId xmlns:a16="http://schemas.microsoft.com/office/drawing/2014/main" val="366666088"/>
                    </a:ext>
                  </a:extLst>
                </a:gridCol>
              </a:tblGrid>
              <a:tr h="707375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MONISMO QUINEANO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PLURALISMO NEOFREGEANO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518714"/>
                  </a:ext>
                </a:extLst>
              </a:tr>
              <a:tr h="707375">
                <a:tc>
                  <a:txBody>
                    <a:bodyPr/>
                    <a:lstStyle/>
                    <a:p>
                      <a:r>
                        <a:rPr lang="es-ES" dirty="0"/>
                        <a:t>Cuantificación de primer orden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Cuantificación de orden superior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141780"/>
                  </a:ext>
                </a:extLst>
              </a:tr>
              <a:tr h="799916">
                <a:tc>
                  <a:txBody>
                    <a:bodyPr/>
                    <a:lstStyle/>
                    <a:p>
                      <a:r>
                        <a:rPr lang="es-ES" dirty="0"/>
                        <a:t>Solo individuos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Individuos, propiedades, propiedades de propiedades, etc.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8633"/>
                  </a:ext>
                </a:extLst>
              </a:tr>
              <a:tr h="707375">
                <a:tc>
                  <a:txBody>
                    <a:bodyPr/>
                    <a:lstStyle/>
                    <a:p>
                      <a:r>
                        <a:rPr lang="es-ES" dirty="0"/>
                        <a:t>Ontología de estructura plana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Ontología de estructura jerárquica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349262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7FC60B2A-1FAC-1490-4415-ED6EAA0676F3}"/>
              </a:ext>
            </a:extLst>
          </p:cNvPr>
          <p:cNvSpPr/>
          <p:nvPr/>
        </p:nvSpPr>
        <p:spPr>
          <a:xfrm>
            <a:off x="1635327" y="5133603"/>
            <a:ext cx="3374417" cy="14688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Ser es ser el valor de una variable de primer orden</a:t>
            </a:r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7EBF774-9950-61BE-85C5-3423B0474580}"/>
              </a:ext>
            </a:extLst>
          </p:cNvPr>
          <p:cNvSpPr/>
          <p:nvPr/>
        </p:nvSpPr>
        <p:spPr>
          <a:xfrm>
            <a:off x="7182257" y="5133603"/>
            <a:ext cx="3374416" cy="14688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Ser es ser el valor de una variable de primer orden o el valor de una variable de orden superior</a:t>
            </a:r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5157874-A654-8A88-D206-F85477EB91ED}"/>
              </a:ext>
            </a:extLst>
          </p:cNvPr>
          <p:cNvSpPr txBox="1"/>
          <p:nvPr/>
        </p:nvSpPr>
        <p:spPr>
          <a:xfrm>
            <a:off x="2924782" y="4588622"/>
            <a:ext cx="634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Cambio de paradigma en metafísica analítica</a:t>
            </a:r>
            <a:endParaRPr lang="es-CL" b="1" dirty="0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7D973450-DD05-5B50-4C9A-45DB6BA7AF68}"/>
              </a:ext>
            </a:extLst>
          </p:cNvPr>
          <p:cNvSpPr/>
          <p:nvPr/>
        </p:nvSpPr>
        <p:spPr>
          <a:xfrm>
            <a:off x="5293467" y="5739319"/>
            <a:ext cx="1605064" cy="21400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0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035CA-CE8B-E893-7CA3-55CC861A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Metafísica de orden superior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AEFC0CB-6815-BADE-D57E-E8E3535ED5AE}"/>
              </a:ext>
            </a:extLst>
          </p:cNvPr>
          <p:cNvSpPr txBox="1"/>
          <p:nvPr/>
        </p:nvSpPr>
        <p:spPr>
          <a:xfrm>
            <a:off x="838200" y="1713412"/>
            <a:ext cx="4667655" cy="4594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Tipos de expresiones:</a:t>
            </a:r>
          </a:p>
          <a:p>
            <a:endParaRPr lang="es-ES" sz="2400" dirty="0"/>
          </a:p>
          <a:p>
            <a:r>
              <a:rPr lang="es-ES" sz="2400" dirty="0"/>
              <a:t>Términos singulares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Predicados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Predicados de predicados</a:t>
            </a:r>
          </a:p>
          <a:p>
            <a:endParaRPr lang="es-ES" sz="2400" dirty="0"/>
          </a:p>
          <a:p>
            <a:endParaRPr lang="es-CL" sz="2400" dirty="0"/>
          </a:p>
          <a:p>
            <a:r>
              <a:rPr lang="es-CL" sz="2400" dirty="0"/>
              <a:t>Oraciones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2BDA962-1BB4-327E-67BD-F35C1787299B}"/>
              </a:ext>
            </a:extLst>
          </p:cNvPr>
          <p:cNvSpPr txBox="1"/>
          <p:nvPr/>
        </p:nvSpPr>
        <p:spPr>
          <a:xfrm>
            <a:off x="7417843" y="1713412"/>
            <a:ext cx="48779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Tipos/categorías de entidades</a:t>
            </a:r>
            <a:r>
              <a:rPr lang="es-ES" sz="2400" dirty="0"/>
              <a:t>:</a:t>
            </a:r>
          </a:p>
          <a:p>
            <a:endParaRPr lang="es-ES" sz="2400" dirty="0"/>
          </a:p>
          <a:p>
            <a:r>
              <a:rPr lang="es-ES" sz="2400" dirty="0"/>
              <a:t>Objetos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Propiedades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Propiedades de propiedades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Proposiciones</a:t>
            </a:r>
          </a:p>
          <a:p>
            <a:endParaRPr lang="es-ES" dirty="0"/>
          </a:p>
          <a:p>
            <a:endParaRPr lang="es-CL" dirty="0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FC939232-D975-BB2B-F624-6209C5420D3E}"/>
              </a:ext>
            </a:extLst>
          </p:cNvPr>
          <p:cNvSpPr/>
          <p:nvPr/>
        </p:nvSpPr>
        <p:spPr>
          <a:xfrm>
            <a:off x="4633105" y="2601051"/>
            <a:ext cx="2565863" cy="220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DF3BEAC1-654C-9D16-B81D-FB240E33D92B}"/>
              </a:ext>
            </a:extLst>
          </p:cNvPr>
          <p:cNvSpPr/>
          <p:nvPr/>
        </p:nvSpPr>
        <p:spPr>
          <a:xfrm>
            <a:off x="4633105" y="3672521"/>
            <a:ext cx="2565863" cy="220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F04F9AAE-96F9-D07F-DE9A-E72A28F535CF}"/>
              </a:ext>
            </a:extLst>
          </p:cNvPr>
          <p:cNvSpPr/>
          <p:nvPr/>
        </p:nvSpPr>
        <p:spPr>
          <a:xfrm>
            <a:off x="4633106" y="4743991"/>
            <a:ext cx="2565863" cy="220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B90AAFF0-907A-4ADA-C1DF-89F94E3A59C5}"/>
              </a:ext>
            </a:extLst>
          </p:cNvPr>
          <p:cNvSpPr/>
          <p:nvPr/>
        </p:nvSpPr>
        <p:spPr>
          <a:xfrm>
            <a:off x="4633105" y="5874821"/>
            <a:ext cx="2565863" cy="2204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230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067D3-03B1-E07E-7E22-11657CA5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Metafísica de orden superior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653BDB-CDC3-8218-E5D8-A1EE58669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54447" cy="4760001"/>
          </a:xfrm>
        </p:spPr>
        <p:txBody>
          <a:bodyPr/>
          <a:lstStyle/>
          <a:p>
            <a:pPr marL="0" indent="0">
              <a:buNone/>
            </a:pP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cada entidad le corresponde un único tipo.</a:t>
            </a:r>
          </a:p>
          <a:p>
            <a:pPr marL="0" indent="0">
              <a:buNone/>
            </a:pPr>
            <a:r>
              <a:rPr lang="es-C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C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tipos primitivos.</a:t>
            </a:r>
          </a:p>
          <a:p>
            <a:pPr marL="0" indent="0">
              <a:buNone/>
            </a:pP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Términos singulares: 				</a:t>
            </a:r>
            <a:r>
              <a:rPr lang="es-C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indent="0">
              <a:buNone/>
            </a:pP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Oraciones: 						</a:t>
            </a:r>
            <a:r>
              <a:rPr lang="es-C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0" indent="0">
              <a:buNone/>
            </a:pP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Predicados: 						</a:t>
            </a:r>
            <a:r>
              <a:rPr lang="es-C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&lt;e, t&gt;</a:t>
            </a:r>
          </a:p>
          <a:p>
            <a:pPr marL="0" indent="0">
              <a:buNone/>
            </a:pP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Predicados de segundo orden: 			</a:t>
            </a:r>
            <a:r>
              <a:rPr lang="es-C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&lt;&lt;e, t&gt;, t&gt;</a:t>
            </a:r>
          </a:p>
          <a:p>
            <a:pPr marL="0" indent="0">
              <a:buNone/>
            </a:pP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Functor de predicado: 				</a:t>
            </a:r>
            <a:r>
              <a:rPr lang="es-C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&lt;&lt;e, t&gt;, &lt;e, t&gt;&gt;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613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B04B-EC6A-E0A9-DC50-05639AE5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 del realismo de propiedades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9DCBB-F6A5-390A-360E-60177CBA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27243"/>
            <a:ext cx="10270787" cy="51751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latin typeface="Times New Roman" panose="02020603050405020304" pitchFamily="18" charset="0"/>
                <a:ea typeface="Aptos" panose="020B0004020202020204" pitchFamily="34" charset="0"/>
              </a:rPr>
              <a:t>En un marco de </a:t>
            </a:r>
            <a:r>
              <a:rPr lang="es-CL" sz="2400" b="1" dirty="0">
                <a:latin typeface="Times New Roman" panose="02020603050405020304" pitchFamily="18" charset="0"/>
                <a:ea typeface="Aptos" panose="020B0004020202020204" pitchFamily="34" charset="0"/>
              </a:rPr>
              <a:t>primer orden </a:t>
            </a:r>
            <a:r>
              <a:rPr lang="es-CL" sz="2400" dirty="0">
                <a:latin typeface="Times New Roman" panose="02020603050405020304" pitchFamily="18" charset="0"/>
                <a:ea typeface="Aptos" panose="020B0004020202020204" pitchFamily="34" charset="0"/>
              </a:rPr>
              <a:t>se utilizan </a:t>
            </a:r>
            <a:r>
              <a:rPr lang="es-CL" sz="2400" b="1" u="sng" dirty="0">
                <a:latin typeface="Times New Roman" panose="02020603050405020304" pitchFamily="18" charset="0"/>
                <a:ea typeface="Aptos" panose="020B0004020202020204" pitchFamily="34" charset="0"/>
              </a:rPr>
              <a:t>términos singulares </a:t>
            </a:r>
            <a:r>
              <a:rPr lang="es-CL" sz="2400" dirty="0">
                <a:latin typeface="Times New Roman" panose="02020603050405020304" pitchFamily="18" charset="0"/>
                <a:ea typeface="Aptos" panose="020B0004020202020204" pitchFamily="34" charset="0"/>
              </a:rPr>
              <a:t>para facilitar el discurso de propiedades.</a:t>
            </a:r>
          </a:p>
          <a:p>
            <a:pPr marL="0" indent="0" algn="just">
              <a:buNone/>
            </a:pPr>
            <a:r>
              <a:rPr lang="es-CL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La manera de at</a:t>
            </a:r>
            <a:r>
              <a:rPr lang="es-CL" sz="2400" dirty="0">
                <a:latin typeface="Times New Roman" panose="02020603050405020304" pitchFamily="18" charset="0"/>
                <a:ea typeface="Aptos" panose="020B0004020202020204" pitchFamily="34" charset="0"/>
              </a:rPr>
              <a:t>ribuir propiedades a objetos sería con construcciones como “Platón instancia la sabiduría”.</a:t>
            </a:r>
          </a:p>
          <a:p>
            <a:pPr marL="0" indent="0" algn="just">
              <a:buNone/>
            </a:pPr>
            <a:r>
              <a:rPr lang="es-CL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Y las cuantificaciones que expresan el realismo de propiedades tendrían la siguiente forma: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∃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s-E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Iax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cuantificar en posición nominal, el metafísico de primer orden no tiene otra opción que pensar en las propiedades como tipos especiales de objetos.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76449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B04B-EC6A-E0A9-DC50-05639AE5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 del realismo de propiedades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9DCBB-F6A5-390A-360E-60177CBA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663430"/>
            <a:ext cx="10692319" cy="47372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Los cuantificadores de </a:t>
            </a:r>
            <a:r>
              <a:rPr lang="es-CL" sz="2400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orden superior </a:t>
            </a:r>
            <a:r>
              <a:rPr lang="es-CL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se introducen como una manera obvia de formalizar los discursos ordinarios acerca de las propiedades y las proposiciones.</a:t>
            </a:r>
          </a:p>
          <a:p>
            <a:pPr marL="0" indent="0" algn="just">
              <a:buNone/>
            </a:pPr>
            <a:r>
              <a:rPr lang="es-CL" sz="2400" dirty="0">
                <a:latin typeface="Times New Roman" panose="02020603050405020304" pitchFamily="18" charset="0"/>
              </a:rPr>
              <a:t>Las propiedades son los valores de las variables de orden superior. Entonces los </a:t>
            </a:r>
            <a:r>
              <a:rPr lang="es-CL" sz="2400" b="1" u="sng" dirty="0">
                <a:latin typeface="Times New Roman" panose="02020603050405020304" pitchFamily="18" charset="0"/>
              </a:rPr>
              <a:t>predicados</a:t>
            </a:r>
            <a:r>
              <a:rPr lang="es-CL" sz="2400" dirty="0">
                <a:latin typeface="Times New Roman" panose="02020603050405020304" pitchFamily="18" charset="0"/>
              </a:rPr>
              <a:t> son los vehículos naturales para hablar de propiedades. </a:t>
            </a:r>
          </a:p>
          <a:p>
            <a:pPr marL="0" indent="0" algn="just">
              <a:buNone/>
            </a:pPr>
            <a:r>
              <a:rPr lang="es-CL" sz="2400" dirty="0">
                <a:latin typeface="Times New Roman" panose="02020603050405020304" pitchFamily="18" charset="0"/>
              </a:rPr>
              <a:t>La forma mas perspicua de adscribir propiedades a objetos es mediante predicaciones simples: “Platón es sabio”. </a:t>
            </a:r>
            <a:endParaRPr lang="es-CL" sz="36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CL" sz="2400" dirty="0">
                <a:latin typeface="Times New Roman" panose="02020603050405020304" pitchFamily="18" charset="0"/>
              </a:rPr>
              <a:t>Y las cuantificaciones que expresan el realismo de propiedades tendrían la siguiente forma: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∃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CL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CL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0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EB04B-EC6A-E0A9-DC50-05639AE5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 del realismo de propiedades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9DCBB-F6A5-390A-360E-60177CBA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439694"/>
            <a:ext cx="10692319" cy="47372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>
                <a:latin typeface="Times New Roman" panose="02020603050405020304" pitchFamily="18" charset="0"/>
              </a:rPr>
              <a:t>L</a:t>
            </a:r>
            <a:r>
              <a:rPr lang="es-CL" dirty="0">
                <a:latin typeface="Times New Roman" panose="02020603050405020304" pitchFamily="18" charset="0"/>
              </a:rPr>
              <a:t>a ventaja que ofrece un enfoque de orden superior es que </a:t>
            </a:r>
            <a:r>
              <a:rPr lang="es-CL" b="1" u="sng" dirty="0">
                <a:latin typeface="Times New Roman" panose="02020603050405020304" pitchFamily="18" charset="0"/>
              </a:rPr>
              <a:t>permite una justificación puramente lógica </a:t>
            </a:r>
            <a:r>
              <a:rPr lang="es-CL" dirty="0">
                <a:latin typeface="Times New Roman" panose="02020603050405020304" pitchFamily="18" charset="0"/>
              </a:rPr>
              <a:t>para el realismo de propiedades.</a:t>
            </a:r>
          </a:p>
          <a:p>
            <a:pPr marL="0" indent="0" algn="just">
              <a:buNone/>
            </a:pPr>
            <a:r>
              <a:rPr lang="es-CL" dirty="0">
                <a:latin typeface="Times New Roman" panose="02020603050405020304" pitchFamily="18" charset="0"/>
              </a:rPr>
              <a:t>Solo se necesita aplicar una generalización existencial de segundo orden al enunciado “Platón es sabio”</a:t>
            </a:r>
          </a:p>
          <a:p>
            <a:pPr marL="0" indent="0" algn="just">
              <a:buNone/>
            </a:pPr>
            <a:r>
              <a:rPr lang="es-CL" dirty="0">
                <a:latin typeface="Times New Roman" panose="02020603050405020304" pitchFamily="18" charset="0"/>
              </a:rPr>
              <a:t>	Esto es: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∃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CL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CL" dirty="0">
                <a:latin typeface="Times New Roman" panose="02020603050405020304" pitchFamily="18" charset="0"/>
              </a:rPr>
              <a:t>El metafísico de primer orden, en cambio, tiene que explicar la transición de “Platón es sabio” a “Platón instancia la sabiduría”.</a:t>
            </a:r>
          </a:p>
          <a:p>
            <a:pPr marL="0" indent="0" algn="just">
              <a:buNone/>
            </a:pPr>
            <a:r>
              <a:rPr lang="es-CL" dirty="0">
                <a:latin typeface="Times New Roman" panose="02020603050405020304" pitchFamily="18" charset="0"/>
              </a:rPr>
              <a:t>El metafísico de primer orden debe apelar a principios </a:t>
            </a:r>
            <a:r>
              <a:rPr lang="es-CL" dirty="0" err="1">
                <a:latin typeface="Times New Roman" panose="02020603050405020304" pitchFamily="18" charset="0"/>
              </a:rPr>
              <a:t>extra-lógicos</a:t>
            </a:r>
            <a:r>
              <a:rPr lang="es-CL" dirty="0"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9458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998</Words>
  <Application>Microsoft Office PowerPoint</Application>
  <PresentationFormat>Panorámica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Times New Roman</vt:lpstr>
      <vt:lpstr>Tema de Office</vt:lpstr>
      <vt:lpstr>La metafísica de orden superior</vt:lpstr>
      <vt:lpstr>Contenidos</vt:lpstr>
      <vt:lpstr>Herramientas de orden superior</vt:lpstr>
      <vt:lpstr>Estas cuantificaciones cambian el panorama en la metafísica</vt:lpstr>
      <vt:lpstr>Metafísica de orden superior</vt:lpstr>
      <vt:lpstr>Metafísica de orden superior</vt:lpstr>
      <vt:lpstr>Justificación del realismo de propiedades</vt:lpstr>
      <vt:lpstr>Justificación del realismo de propiedades</vt:lpstr>
      <vt:lpstr>Justificación del realismo de propiedades</vt:lpstr>
      <vt:lpstr>Actitudes proposicionales</vt:lpstr>
      <vt:lpstr>Actitudes proposicionales</vt:lpstr>
      <vt:lpstr>Actitudes proposicionales</vt:lpstr>
      <vt:lpstr>Actitudes proposicionales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Felipe Carrasco</dc:creator>
  <cp:lastModifiedBy>Felipe Carrasco</cp:lastModifiedBy>
  <cp:revision>26</cp:revision>
  <dcterms:created xsi:type="dcterms:W3CDTF">2024-09-05T16:32:40Z</dcterms:created>
  <dcterms:modified xsi:type="dcterms:W3CDTF">2024-09-06T13:23:11Z</dcterms:modified>
</cp:coreProperties>
</file>