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modernComment_114_8DDD7B58.xml" ContentType="application/vnd.ms-powerpoint.comments+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4"/>
  </p:sldMasterIdLst>
  <p:sldIdLst>
    <p:sldId id="256" r:id="rId5"/>
    <p:sldId id="274" r:id="rId6"/>
    <p:sldId id="275" r:id="rId7"/>
    <p:sldId id="277" r:id="rId8"/>
    <p:sldId id="258" r:id="rId9"/>
    <p:sldId id="260" r:id="rId10"/>
    <p:sldId id="276" r:id="rId11"/>
    <p:sldId id="261" r:id="rId12"/>
    <p:sldId id="278" r:id="rId13"/>
    <p:sldId id="279" r:id="rId14"/>
    <p:sldId id="280" r:id="rId15"/>
    <p:sldId id="281" r:id="rId16"/>
    <p:sldId id="263" r:id="rId17"/>
    <p:sldId id="282" r:id="rId18"/>
    <p:sldId id="267" r:id="rId19"/>
    <p:sldId id="283" r:id="rId20"/>
    <p:sldId id="268" r:id="rId21"/>
    <p:sldId id="269" r:id="rId22"/>
    <p:sldId id="284" r:id="rId23"/>
    <p:sldId id="285" r:id="rId24"/>
    <p:sldId id="286" r:id="rId25"/>
    <p:sldId id="271" r:id="rId26"/>
    <p:sldId id="272" r:id="rId27"/>
    <p:sldId id="287" r:id="rId28"/>
    <p:sldId id="288" r:id="rId29"/>
  </p:sldIdLst>
  <p:sldSz cx="12192000" cy="6858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7F1A08D-D39F-BF9F-F899-B73CFEC0A567}" name="Matías Walker Fanjul" initials="MW" userId="S::matiaswfp@uc.cl::dd951994-e409-4ae6-a4b3-686cfdb6900d"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17B8694-1B6C-4ECD-A293-7B17B7D52E24}" v="142" dt="2024-08-29T20:05:23.50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p:scale>
          <a:sx n="60" d="100"/>
          <a:sy n="60" d="100"/>
        </p:scale>
        <p:origin x="908" y="1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5/10/relationships/revisionInfo" Target="revisionInfo.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35" Type="http://schemas.microsoft.com/office/2018/10/relationships/authors" Target="authors.xml"/><Relationship Id="rId8" Type="http://schemas.openxmlformats.org/officeDocument/2006/relationships/slide" Target="slides/slide4.xml"/></Relationships>
</file>

<file path=ppt/comments/modernComment_114_8DDD7B58.xml><?xml version="1.0" encoding="utf-8"?>
<p188:cmLst xmlns:a="http://schemas.openxmlformats.org/drawingml/2006/main" xmlns:r="http://schemas.openxmlformats.org/officeDocument/2006/relationships" xmlns:p188="http://schemas.microsoft.com/office/powerpoint/2018/8/main">
  <p188:cm id="{5634C2EF-2601-4E28-B7BA-B67AB5390581}" authorId="{F7F1A08D-D39F-BF9F-F899-B73CFEC0A567}" created="2024-08-28T14:01:21.433">
    <ac:deMkLst xmlns:ac="http://schemas.microsoft.com/office/drawing/2013/main/command">
      <pc:docMk xmlns:pc="http://schemas.microsoft.com/office/powerpoint/2013/main/command"/>
      <pc:sldMk xmlns:pc="http://schemas.microsoft.com/office/powerpoint/2013/main/command" cId="2380102488" sldId="276"/>
      <ac:spMk id="3" creationId="{7B6E2CD3-0057-6211-9D78-2777C745B8B8}"/>
    </ac:deMkLst>
    <p188:txBody>
      <a:bodyPr/>
      <a:lstStyle/>
      <a:p>
        <a:r>
          <a:rPr lang="es-CL"/>
          <a:t>DE LO QUE SE TRATA, EN EL FONDO, ES DE COMPRENDER EL RANGO DE UN CUANTIFICADOR DE SEGUNDO ORDEN</a:t>
        </a:r>
      </a:p>
    </p188:txBody>
  </p188:cm>
</p188: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49D6F5-A9D4-C22B-732C-A31A172FB93C}"/>
              </a:ext>
            </a:extLst>
          </p:cNvPr>
          <p:cNvSpPr>
            <a:spLocks noGrp="1"/>
          </p:cNvSpPr>
          <p:nvPr>
            <p:ph type="ctrTitle"/>
          </p:nvPr>
        </p:nvSpPr>
        <p:spPr>
          <a:xfrm>
            <a:off x="1524000" y="1122363"/>
            <a:ext cx="9144000" cy="2209393"/>
          </a:xfrm>
        </p:spPr>
        <p:txBody>
          <a:bodyPr anchor="b">
            <a:normAutofit/>
          </a:bodyPr>
          <a:lstStyle>
            <a:lvl1pPr algn="ctr">
              <a:defRPr sz="3600"/>
            </a:lvl1pPr>
          </a:lstStyle>
          <a:p>
            <a:r>
              <a:rPr lang="en-US" dirty="0"/>
              <a:t>Click to edit Master title style</a:t>
            </a:r>
          </a:p>
        </p:txBody>
      </p:sp>
      <p:sp>
        <p:nvSpPr>
          <p:cNvPr id="3" name="Subtitle 2">
            <a:extLst>
              <a:ext uri="{FF2B5EF4-FFF2-40B4-BE49-F238E27FC236}">
                <a16:creationId xmlns:a16="http://schemas.microsoft.com/office/drawing/2014/main" id="{E11AFD6E-3459-290F-1147-F0C47ACEEA5B}"/>
              </a:ext>
            </a:extLst>
          </p:cNvPr>
          <p:cNvSpPr>
            <a:spLocks noGrp="1"/>
          </p:cNvSpPr>
          <p:nvPr>
            <p:ph type="subTitle" idx="1"/>
          </p:nvPr>
        </p:nvSpPr>
        <p:spPr>
          <a:xfrm>
            <a:off x="1524000" y="4346774"/>
            <a:ext cx="9144000" cy="1066890"/>
          </a:xfrm>
        </p:spPr>
        <p:txBody>
          <a:bodyPr anchor="t">
            <a:normAutofit/>
          </a:bodyPr>
          <a:lstStyle>
            <a:lvl1pPr marL="0" indent="0" algn="ctr">
              <a:buNone/>
              <a:defRPr sz="1600" cap="all" spc="3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54674D3-6FB9-5549-B0F2-FD61E82D1FF1}"/>
              </a:ext>
            </a:extLst>
          </p:cNvPr>
          <p:cNvSpPr>
            <a:spLocks noGrp="1"/>
          </p:cNvSpPr>
          <p:nvPr>
            <p:ph type="dt" sz="half" idx="10"/>
          </p:nvPr>
        </p:nvSpPr>
        <p:spPr/>
        <p:txBody>
          <a:bodyPr/>
          <a:lstStyle/>
          <a:p>
            <a:fld id="{1ECB5883-038C-4696-8E27-1811E470D6D4}" type="datetime1">
              <a:rPr lang="en-US" smtClean="0"/>
              <a:t>9/25/2024</a:t>
            </a:fld>
            <a:endParaRPr lang="en-US"/>
          </a:p>
        </p:txBody>
      </p:sp>
      <p:sp>
        <p:nvSpPr>
          <p:cNvPr id="5" name="Footer Placeholder 4">
            <a:extLst>
              <a:ext uri="{FF2B5EF4-FFF2-40B4-BE49-F238E27FC236}">
                <a16:creationId xmlns:a16="http://schemas.microsoft.com/office/drawing/2014/main" id="{AB239BBC-C979-2C77-493E-CF5498AEB5DB}"/>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53813B7E-A51C-D9CD-2189-650A9D63BFF9}"/>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11230541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990AE-F72C-4C2E-E2D0-7A8D7EEF08C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F41B46D-142E-8C8E-C4F4-B6B1586A6FD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4D92E3-36AD-2615-0166-6B73C34F10FA}"/>
              </a:ext>
            </a:extLst>
          </p:cNvPr>
          <p:cNvSpPr>
            <a:spLocks noGrp="1"/>
          </p:cNvSpPr>
          <p:nvPr>
            <p:ph type="dt" sz="half" idx="10"/>
          </p:nvPr>
        </p:nvSpPr>
        <p:spPr/>
        <p:txBody>
          <a:bodyPr/>
          <a:lstStyle/>
          <a:p>
            <a:fld id="{61E8A6D4-154B-4E4D-9001-7A6C328D243E}" type="datetime1">
              <a:rPr lang="en-US" smtClean="0"/>
              <a:t>9/25/2024</a:t>
            </a:fld>
            <a:endParaRPr lang="en-US"/>
          </a:p>
        </p:txBody>
      </p:sp>
      <p:sp>
        <p:nvSpPr>
          <p:cNvPr id="5" name="Footer Placeholder 4">
            <a:extLst>
              <a:ext uri="{FF2B5EF4-FFF2-40B4-BE49-F238E27FC236}">
                <a16:creationId xmlns:a16="http://schemas.microsoft.com/office/drawing/2014/main" id="{F10BFB69-319D-2284-2734-217160D396D7}"/>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A6883B0-C775-5BD2-8EC6-A41D19BCA156}"/>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24567658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9040463-6D41-8D45-088A-540B0D18838A}"/>
              </a:ext>
            </a:extLst>
          </p:cNvPr>
          <p:cNvSpPr>
            <a:spLocks noGrp="1"/>
          </p:cNvSpPr>
          <p:nvPr>
            <p:ph type="title" orient="vert"/>
          </p:nvPr>
        </p:nvSpPr>
        <p:spPr>
          <a:xfrm>
            <a:off x="8724900" y="592281"/>
            <a:ext cx="2628900" cy="5584681"/>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B5F2276-7F04-F3F7-E3CE-F81C8DC637DC}"/>
              </a:ext>
            </a:extLst>
          </p:cNvPr>
          <p:cNvSpPr>
            <a:spLocks noGrp="1"/>
          </p:cNvSpPr>
          <p:nvPr>
            <p:ph type="body" orient="vert" idx="1"/>
          </p:nvPr>
        </p:nvSpPr>
        <p:spPr>
          <a:xfrm>
            <a:off x="838200" y="592281"/>
            <a:ext cx="7734300" cy="558468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71802BF-9E0C-3251-8FAE-81F07DB05344}"/>
              </a:ext>
            </a:extLst>
          </p:cNvPr>
          <p:cNvSpPr>
            <a:spLocks noGrp="1"/>
          </p:cNvSpPr>
          <p:nvPr>
            <p:ph type="dt" sz="half" idx="10"/>
          </p:nvPr>
        </p:nvSpPr>
        <p:spPr/>
        <p:txBody>
          <a:bodyPr/>
          <a:lstStyle/>
          <a:p>
            <a:fld id="{EF880999-9BD6-4929-BDEC-B84E21C16701}" type="datetime1">
              <a:rPr lang="en-US" smtClean="0"/>
              <a:t>9/25/2024</a:t>
            </a:fld>
            <a:endParaRPr lang="en-US"/>
          </a:p>
        </p:txBody>
      </p:sp>
      <p:sp>
        <p:nvSpPr>
          <p:cNvPr id="5" name="Footer Placeholder 4">
            <a:extLst>
              <a:ext uri="{FF2B5EF4-FFF2-40B4-BE49-F238E27FC236}">
                <a16:creationId xmlns:a16="http://schemas.microsoft.com/office/drawing/2014/main" id="{329F1754-5B8F-A9FA-E8B1-06E04CE283D5}"/>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5F01E6A8-5139-ECD4-CC0C-32FFC6741000}"/>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3421650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E155F0-A6D4-C39B-394F-0B16E9C9CE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D1860F-B260-57CE-E12B-2C94860319E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745C9F-D94D-E5D3-B73A-20621FA536D5}"/>
              </a:ext>
            </a:extLst>
          </p:cNvPr>
          <p:cNvSpPr>
            <a:spLocks noGrp="1"/>
          </p:cNvSpPr>
          <p:nvPr>
            <p:ph type="dt" sz="half" idx="10"/>
          </p:nvPr>
        </p:nvSpPr>
        <p:spPr/>
        <p:txBody>
          <a:bodyPr/>
          <a:lstStyle/>
          <a:p>
            <a:fld id="{579F6069-8263-4296-913A-BC2234E8D32B}" type="datetime1">
              <a:rPr lang="en-US" smtClean="0"/>
              <a:t>9/25/2024</a:t>
            </a:fld>
            <a:endParaRPr lang="en-US"/>
          </a:p>
        </p:txBody>
      </p:sp>
      <p:sp>
        <p:nvSpPr>
          <p:cNvPr id="5" name="Footer Placeholder 4">
            <a:extLst>
              <a:ext uri="{FF2B5EF4-FFF2-40B4-BE49-F238E27FC236}">
                <a16:creationId xmlns:a16="http://schemas.microsoft.com/office/drawing/2014/main" id="{E5FAB243-BB42-966A-4708-15C9B11D6885}"/>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D5C3A3BD-2CC5-03D3-4CD6-E31A55BA2D23}"/>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994888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2D8633-AC3B-E617-1C54-84932DDD72E5}"/>
              </a:ext>
            </a:extLst>
          </p:cNvPr>
          <p:cNvSpPr>
            <a:spLocks noGrp="1"/>
          </p:cNvSpPr>
          <p:nvPr>
            <p:ph type="title"/>
          </p:nvPr>
        </p:nvSpPr>
        <p:spPr>
          <a:xfrm>
            <a:off x="1474236" y="1514688"/>
            <a:ext cx="8584164" cy="3138875"/>
          </a:xfrm>
        </p:spPr>
        <p:txBody>
          <a:bodyPr anchor="b">
            <a:normAutofit/>
          </a:bodyPr>
          <a:lstStyle>
            <a:lvl1pPr>
              <a:defRPr sz="3600" cap="all" spc="300" baseline="0"/>
            </a:lvl1pPr>
          </a:lstStyle>
          <a:p>
            <a:r>
              <a:rPr lang="en-US" dirty="0"/>
              <a:t>Click to edit Master title style</a:t>
            </a:r>
          </a:p>
        </p:txBody>
      </p:sp>
      <p:sp>
        <p:nvSpPr>
          <p:cNvPr id="3" name="Text Placeholder 2">
            <a:extLst>
              <a:ext uri="{FF2B5EF4-FFF2-40B4-BE49-F238E27FC236}">
                <a16:creationId xmlns:a16="http://schemas.microsoft.com/office/drawing/2014/main" id="{CF68C242-ECAB-AEC3-7E9B-F9854AF31CD2}"/>
              </a:ext>
            </a:extLst>
          </p:cNvPr>
          <p:cNvSpPr>
            <a:spLocks noGrp="1"/>
          </p:cNvSpPr>
          <p:nvPr>
            <p:ph type="body" idx="1"/>
          </p:nvPr>
        </p:nvSpPr>
        <p:spPr>
          <a:xfrm>
            <a:off x="1474236" y="4963885"/>
            <a:ext cx="8584165" cy="1125765"/>
          </a:xfrm>
        </p:spPr>
        <p:txBody>
          <a:bodyPr>
            <a:normAutofit/>
          </a:bodyPr>
          <a:lstStyle>
            <a:lvl1pPr marL="0" indent="0">
              <a:buNone/>
              <a:defRPr sz="1600" cap="all" spc="300" baseline="0">
                <a:solidFill>
                  <a:schemeClr val="tx2"/>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120D9B82-EEF4-2CD7-61FE-BAFB2B96D641}"/>
              </a:ext>
            </a:extLst>
          </p:cNvPr>
          <p:cNvSpPr>
            <a:spLocks noGrp="1"/>
          </p:cNvSpPr>
          <p:nvPr>
            <p:ph type="dt" sz="half" idx="10"/>
          </p:nvPr>
        </p:nvSpPr>
        <p:spPr/>
        <p:txBody>
          <a:bodyPr/>
          <a:lstStyle/>
          <a:p>
            <a:fld id="{BC9F5005-EC25-4FB9-B19B-2437F0B120D2}" type="datetime1">
              <a:rPr lang="en-US" smtClean="0"/>
              <a:t>9/25/2024</a:t>
            </a:fld>
            <a:endParaRPr lang="en-US"/>
          </a:p>
        </p:txBody>
      </p:sp>
      <p:sp>
        <p:nvSpPr>
          <p:cNvPr id="5" name="Footer Placeholder 4">
            <a:extLst>
              <a:ext uri="{FF2B5EF4-FFF2-40B4-BE49-F238E27FC236}">
                <a16:creationId xmlns:a16="http://schemas.microsoft.com/office/drawing/2014/main" id="{59A222B6-F7A8-70A5-B023-FCAD5D7C4BB1}"/>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4E85D758-2E38-8A8D-75BC-667F6A23B95B}"/>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2392775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60DFF-11BD-F5F4-35D4-1986ABBD36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5D1279-E9A9-702E-144D-61114B788E88}"/>
              </a:ext>
            </a:extLst>
          </p:cNvPr>
          <p:cNvSpPr>
            <a:spLocks noGrp="1"/>
          </p:cNvSpPr>
          <p:nvPr>
            <p:ph sz="half" idx="1"/>
          </p:nvPr>
        </p:nvSpPr>
        <p:spPr>
          <a:xfrm>
            <a:off x="877824" y="2159175"/>
            <a:ext cx="4977453" cy="40177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84E624-7A76-56EC-FA0D-E2AA8EF9B951}"/>
              </a:ext>
            </a:extLst>
          </p:cNvPr>
          <p:cNvSpPr>
            <a:spLocks noGrp="1"/>
          </p:cNvSpPr>
          <p:nvPr>
            <p:ph sz="half" idx="2"/>
          </p:nvPr>
        </p:nvSpPr>
        <p:spPr>
          <a:xfrm>
            <a:off x="6328391" y="2159175"/>
            <a:ext cx="4985785" cy="40177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99D7DF5-30AD-AE47-D516-5CEE82770734}"/>
              </a:ext>
            </a:extLst>
          </p:cNvPr>
          <p:cNvSpPr>
            <a:spLocks noGrp="1"/>
          </p:cNvSpPr>
          <p:nvPr>
            <p:ph type="dt" sz="half" idx="10"/>
          </p:nvPr>
        </p:nvSpPr>
        <p:spPr/>
        <p:txBody>
          <a:bodyPr/>
          <a:lstStyle/>
          <a:p>
            <a:fld id="{0B283B5C-2325-42FF-AF91-C1451D9D66CC}" type="datetime1">
              <a:rPr lang="en-US" smtClean="0"/>
              <a:t>9/25/2024</a:t>
            </a:fld>
            <a:endParaRPr lang="en-US"/>
          </a:p>
        </p:txBody>
      </p:sp>
      <p:sp>
        <p:nvSpPr>
          <p:cNvPr id="6" name="Footer Placeholder 5">
            <a:extLst>
              <a:ext uri="{FF2B5EF4-FFF2-40B4-BE49-F238E27FC236}">
                <a16:creationId xmlns:a16="http://schemas.microsoft.com/office/drawing/2014/main" id="{8B05C503-B649-B083-6341-F6E376AF8C72}"/>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1E53EA35-CF5A-DB36-8B14-5C184B6F14D3}"/>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2607058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ABA3D8-FDD9-329B-BCC6-BBF47F01BEE2}"/>
              </a:ext>
            </a:extLst>
          </p:cNvPr>
          <p:cNvSpPr>
            <a:spLocks noGrp="1"/>
          </p:cNvSpPr>
          <p:nvPr>
            <p:ph type="title"/>
          </p:nvPr>
        </p:nvSpPr>
        <p:spPr>
          <a:xfrm>
            <a:off x="881348" y="602671"/>
            <a:ext cx="10429303" cy="768928"/>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82EEF7DC-0699-CB3C-A7CB-39035D89A4A5}"/>
              </a:ext>
            </a:extLst>
          </p:cNvPr>
          <p:cNvSpPr>
            <a:spLocks noGrp="1"/>
          </p:cNvSpPr>
          <p:nvPr>
            <p:ph type="body" idx="1"/>
          </p:nvPr>
        </p:nvSpPr>
        <p:spPr>
          <a:xfrm>
            <a:off x="881349" y="1696325"/>
            <a:ext cx="4963538" cy="647700"/>
          </a:xfrm>
        </p:spPr>
        <p:txBody>
          <a:bodyPr anchor="b">
            <a:noAutofit/>
          </a:bodyPr>
          <a:lstStyle>
            <a:lvl1pPr marL="0" indent="0">
              <a:buNone/>
              <a:defRPr sz="14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D252EB40-99E1-CCA4-BAFA-F51AA56CF295}"/>
              </a:ext>
            </a:extLst>
          </p:cNvPr>
          <p:cNvSpPr>
            <a:spLocks noGrp="1"/>
          </p:cNvSpPr>
          <p:nvPr>
            <p:ph sz="half" idx="2"/>
          </p:nvPr>
        </p:nvSpPr>
        <p:spPr>
          <a:xfrm>
            <a:off x="881349" y="2344025"/>
            <a:ext cx="4963538" cy="383337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38979BC-6B50-751D-D569-F360938B05C8}"/>
              </a:ext>
            </a:extLst>
          </p:cNvPr>
          <p:cNvSpPr>
            <a:spLocks noGrp="1"/>
          </p:cNvSpPr>
          <p:nvPr>
            <p:ph type="body" sz="quarter" idx="3"/>
          </p:nvPr>
        </p:nvSpPr>
        <p:spPr>
          <a:xfrm>
            <a:off x="6322669" y="1696325"/>
            <a:ext cx="4987982" cy="647700"/>
          </a:xfrm>
        </p:spPr>
        <p:txBody>
          <a:bodyPr anchor="b">
            <a:noAutofit/>
          </a:bodyPr>
          <a:lstStyle>
            <a:lvl1pPr marL="0" indent="0">
              <a:buNone/>
              <a:defRPr sz="1400" b="1" cap="all" spc="3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4A3A26F-230E-2D25-6BDC-6ECA00FAEFD5}"/>
              </a:ext>
            </a:extLst>
          </p:cNvPr>
          <p:cNvSpPr>
            <a:spLocks noGrp="1"/>
          </p:cNvSpPr>
          <p:nvPr>
            <p:ph sz="quarter" idx="4"/>
          </p:nvPr>
        </p:nvSpPr>
        <p:spPr>
          <a:xfrm>
            <a:off x="6322669" y="2344025"/>
            <a:ext cx="4987982" cy="383337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48182A01-DE7C-3BA4-96FF-CDEF2F608FCA}"/>
              </a:ext>
            </a:extLst>
          </p:cNvPr>
          <p:cNvSpPr>
            <a:spLocks noGrp="1"/>
          </p:cNvSpPr>
          <p:nvPr>
            <p:ph type="dt" sz="half" idx="10"/>
          </p:nvPr>
        </p:nvSpPr>
        <p:spPr/>
        <p:txBody>
          <a:bodyPr/>
          <a:lstStyle/>
          <a:p>
            <a:fld id="{0F88DB08-3B01-46DD-99F2-F6F6334EA669}" type="datetime1">
              <a:rPr lang="en-US" smtClean="0"/>
              <a:t>9/25/2024</a:t>
            </a:fld>
            <a:endParaRPr lang="en-US"/>
          </a:p>
        </p:txBody>
      </p:sp>
      <p:sp>
        <p:nvSpPr>
          <p:cNvPr id="8" name="Footer Placeholder 7">
            <a:extLst>
              <a:ext uri="{FF2B5EF4-FFF2-40B4-BE49-F238E27FC236}">
                <a16:creationId xmlns:a16="http://schemas.microsoft.com/office/drawing/2014/main" id="{6FCAA828-0166-8ECD-BCE8-654BEFDD7155}"/>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7690C0D2-459A-04AA-FD90-7687D2FE8A9D}"/>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24623564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0D549F-FA71-857F-E02E-3CB63CE683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569611-F911-D3D4-B613-ACCDA56C45D2}"/>
              </a:ext>
            </a:extLst>
          </p:cNvPr>
          <p:cNvSpPr>
            <a:spLocks noGrp="1"/>
          </p:cNvSpPr>
          <p:nvPr>
            <p:ph type="dt" sz="half" idx="10"/>
          </p:nvPr>
        </p:nvSpPr>
        <p:spPr/>
        <p:txBody>
          <a:bodyPr/>
          <a:lstStyle/>
          <a:p>
            <a:fld id="{5892AC11-ACC3-4129-BBD7-C580BF1A4EE7}" type="datetime1">
              <a:rPr lang="en-US" smtClean="0"/>
              <a:t>9/25/2024</a:t>
            </a:fld>
            <a:endParaRPr lang="en-US"/>
          </a:p>
        </p:txBody>
      </p:sp>
      <p:sp>
        <p:nvSpPr>
          <p:cNvPr id="4" name="Footer Placeholder 3">
            <a:extLst>
              <a:ext uri="{FF2B5EF4-FFF2-40B4-BE49-F238E27FC236}">
                <a16:creationId xmlns:a16="http://schemas.microsoft.com/office/drawing/2014/main" id="{F6EA1961-0B6B-8FEB-F2CB-C42E90EF2DFD}"/>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F42AA80E-3139-9F1B-9C3E-2A76628CF4F8}"/>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2138608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F54789-9F96-511A-0FB6-24F6A8418C72}"/>
              </a:ext>
            </a:extLst>
          </p:cNvPr>
          <p:cNvSpPr>
            <a:spLocks noGrp="1"/>
          </p:cNvSpPr>
          <p:nvPr>
            <p:ph type="dt" sz="half" idx="10"/>
          </p:nvPr>
        </p:nvSpPr>
        <p:spPr/>
        <p:txBody>
          <a:bodyPr/>
          <a:lstStyle/>
          <a:p>
            <a:fld id="{6D80F7F3-E406-44E2-93AF-674B3F1A2E51}" type="datetime1">
              <a:rPr lang="en-US" smtClean="0"/>
              <a:t>9/25/2024</a:t>
            </a:fld>
            <a:endParaRPr lang="en-US"/>
          </a:p>
        </p:txBody>
      </p:sp>
      <p:sp>
        <p:nvSpPr>
          <p:cNvPr id="3" name="Footer Placeholder 2">
            <a:extLst>
              <a:ext uri="{FF2B5EF4-FFF2-40B4-BE49-F238E27FC236}">
                <a16:creationId xmlns:a16="http://schemas.microsoft.com/office/drawing/2014/main" id="{8B780399-ADEF-8F74-9F59-6AD804C9393E}"/>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95B6A34F-ABAB-9C4E-38A1-C6EEB944B97C}"/>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27740740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E3917-2BF6-1CE2-F34B-49F0D09A1B91}"/>
              </a:ext>
            </a:extLst>
          </p:cNvPr>
          <p:cNvSpPr>
            <a:spLocks noGrp="1"/>
          </p:cNvSpPr>
          <p:nvPr>
            <p:ph type="title"/>
          </p:nvPr>
        </p:nvSpPr>
        <p:spPr>
          <a:xfrm>
            <a:off x="839788" y="807868"/>
            <a:ext cx="3640713" cy="2062594"/>
          </a:xfrm>
        </p:spPr>
        <p:txBody>
          <a:bodyPr anchor="t">
            <a:normAutofit/>
          </a:bodyPr>
          <a:lstStyle>
            <a:lvl1pPr>
              <a:defRPr sz="2800"/>
            </a:lvl1pPr>
          </a:lstStyle>
          <a:p>
            <a:r>
              <a:rPr lang="en-US" dirty="0"/>
              <a:t>Click to edit Master title style</a:t>
            </a:r>
          </a:p>
        </p:txBody>
      </p:sp>
      <p:sp>
        <p:nvSpPr>
          <p:cNvPr id="3" name="Content Placeholder 2">
            <a:extLst>
              <a:ext uri="{FF2B5EF4-FFF2-40B4-BE49-F238E27FC236}">
                <a16:creationId xmlns:a16="http://schemas.microsoft.com/office/drawing/2014/main" id="{40815B8F-A9F3-8583-FFF1-175021F17AF0}"/>
              </a:ext>
            </a:extLst>
          </p:cNvPr>
          <p:cNvSpPr>
            <a:spLocks noGrp="1"/>
          </p:cNvSpPr>
          <p:nvPr>
            <p:ph idx="1"/>
          </p:nvPr>
        </p:nvSpPr>
        <p:spPr>
          <a:xfrm>
            <a:off x="5432898" y="807867"/>
            <a:ext cx="5922489" cy="5053183"/>
          </a:xfrm>
        </p:spPr>
        <p:txBody>
          <a:bodyPr>
            <a:normAutofit/>
          </a:bodyPr>
          <a:lstStyle>
            <a:lvl1pPr>
              <a:defRPr sz="24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C5D90AFF-A949-CE9E-6B94-C1B619612915}"/>
              </a:ext>
            </a:extLst>
          </p:cNvPr>
          <p:cNvSpPr>
            <a:spLocks noGrp="1"/>
          </p:cNvSpPr>
          <p:nvPr>
            <p:ph type="body" sz="half" idx="2"/>
          </p:nvPr>
        </p:nvSpPr>
        <p:spPr>
          <a:xfrm>
            <a:off x="839788" y="3000652"/>
            <a:ext cx="3640713" cy="2868336"/>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A95267E-088F-FB9A-9469-551890F29F01}"/>
              </a:ext>
            </a:extLst>
          </p:cNvPr>
          <p:cNvSpPr>
            <a:spLocks noGrp="1"/>
          </p:cNvSpPr>
          <p:nvPr>
            <p:ph type="dt" sz="half" idx="10"/>
          </p:nvPr>
        </p:nvSpPr>
        <p:spPr/>
        <p:txBody>
          <a:bodyPr/>
          <a:lstStyle/>
          <a:p>
            <a:fld id="{2FB1DD93-7C9D-4E53-81F0-DDE57FEA7EDB}" type="datetime1">
              <a:rPr lang="en-US" smtClean="0"/>
              <a:t>9/25/2024</a:t>
            </a:fld>
            <a:endParaRPr lang="en-US"/>
          </a:p>
        </p:txBody>
      </p:sp>
      <p:sp>
        <p:nvSpPr>
          <p:cNvPr id="6" name="Footer Placeholder 5">
            <a:extLst>
              <a:ext uri="{FF2B5EF4-FFF2-40B4-BE49-F238E27FC236}">
                <a16:creationId xmlns:a16="http://schemas.microsoft.com/office/drawing/2014/main" id="{38EA3FFC-B3A6-C0B6-5DAE-70BE0D6FBD69}"/>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B108D35F-BC2E-8D14-060F-449CBAF7C0D2}"/>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8891477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8909ED-ED97-A3CE-5569-77B45F41450A}"/>
              </a:ext>
            </a:extLst>
          </p:cNvPr>
          <p:cNvSpPr>
            <a:spLocks noGrp="1"/>
          </p:cNvSpPr>
          <p:nvPr>
            <p:ph type="title"/>
          </p:nvPr>
        </p:nvSpPr>
        <p:spPr>
          <a:xfrm>
            <a:off x="839788" y="820881"/>
            <a:ext cx="3639312" cy="2062595"/>
          </a:xfrm>
        </p:spPr>
        <p:txBody>
          <a:bodyPr anchor="t">
            <a:normAutofit/>
          </a:bodyPr>
          <a:lstStyle>
            <a:lvl1pPr>
              <a:defRPr sz="2800"/>
            </a:lvl1pPr>
          </a:lstStyle>
          <a:p>
            <a:r>
              <a:rPr lang="en-US" dirty="0"/>
              <a:t>Click to edit Master title style</a:t>
            </a:r>
          </a:p>
        </p:txBody>
      </p:sp>
      <p:sp>
        <p:nvSpPr>
          <p:cNvPr id="3" name="Picture Placeholder 2">
            <a:extLst>
              <a:ext uri="{FF2B5EF4-FFF2-40B4-BE49-F238E27FC236}">
                <a16:creationId xmlns:a16="http://schemas.microsoft.com/office/drawing/2014/main" id="{0683BB3A-9E24-DE4C-9619-1502F1B6F389}"/>
              </a:ext>
            </a:extLst>
          </p:cNvPr>
          <p:cNvSpPr>
            <a:spLocks noGrp="1"/>
          </p:cNvSpPr>
          <p:nvPr>
            <p:ph type="pic" idx="1"/>
          </p:nvPr>
        </p:nvSpPr>
        <p:spPr>
          <a:xfrm>
            <a:off x="5247408" y="919595"/>
            <a:ext cx="6107979" cy="501361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4B4CE1F-29E0-88BB-8489-E58236B8B17B}"/>
              </a:ext>
            </a:extLst>
          </p:cNvPr>
          <p:cNvSpPr>
            <a:spLocks noGrp="1"/>
          </p:cNvSpPr>
          <p:nvPr>
            <p:ph type="body" sz="half" idx="2"/>
          </p:nvPr>
        </p:nvSpPr>
        <p:spPr>
          <a:xfrm>
            <a:off x="839788" y="3000652"/>
            <a:ext cx="3643889" cy="2868336"/>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724B7212-6816-FFD1-50B2-58844AD38E26}"/>
              </a:ext>
            </a:extLst>
          </p:cNvPr>
          <p:cNvSpPr>
            <a:spLocks noGrp="1"/>
          </p:cNvSpPr>
          <p:nvPr>
            <p:ph type="dt" sz="half" idx="10"/>
          </p:nvPr>
        </p:nvSpPr>
        <p:spPr/>
        <p:txBody>
          <a:bodyPr/>
          <a:lstStyle/>
          <a:p>
            <a:fld id="{3DF7BC28-59DE-4F83-B4A1-497203279FAD}" type="datetime1">
              <a:rPr lang="en-US" smtClean="0"/>
              <a:t>9/25/2024</a:t>
            </a:fld>
            <a:endParaRPr lang="en-US"/>
          </a:p>
        </p:txBody>
      </p:sp>
      <p:sp>
        <p:nvSpPr>
          <p:cNvPr id="6" name="Footer Placeholder 5">
            <a:extLst>
              <a:ext uri="{FF2B5EF4-FFF2-40B4-BE49-F238E27FC236}">
                <a16:creationId xmlns:a16="http://schemas.microsoft.com/office/drawing/2014/main" id="{A2417744-5A24-B7B7-5FD6-E98E60832F27}"/>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14CDA4D1-A71D-A7A6-3D0C-294E5D280BE8}"/>
              </a:ext>
            </a:extLst>
          </p:cNvPr>
          <p:cNvSpPr>
            <a:spLocks noGrp="1"/>
          </p:cNvSpPr>
          <p:nvPr>
            <p:ph type="sldNum" sz="quarter" idx="12"/>
          </p:nvPr>
        </p:nvSpPr>
        <p:spPr/>
        <p:txBody>
          <a:bodyPr/>
          <a:lstStyle/>
          <a:p>
            <a:fld id="{C68AC1EC-23E2-4F0E-A5A4-674EC8DB954E}" type="slidenum">
              <a:rPr lang="en-US" smtClean="0"/>
              <a:t>‹#›</a:t>
            </a:fld>
            <a:endParaRPr lang="en-US"/>
          </a:p>
        </p:txBody>
      </p:sp>
    </p:spTree>
    <p:extLst>
      <p:ext uri="{BB962C8B-B14F-4D97-AF65-F5344CB8AC3E}">
        <p14:creationId xmlns:p14="http://schemas.microsoft.com/office/powerpoint/2010/main" val="415057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5858A62-FE72-978B-BE71-05908D82E1A4}"/>
              </a:ext>
            </a:extLst>
          </p:cNvPr>
          <p:cNvSpPr/>
          <p:nvPr/>
        </p:nvSpPr>
        <p:spPr>
          <a:xfrm>
            <a:off x="0" y="0"/>
            <a:ext cx="12192000" cy="6860161"/>
          </a:xfrm>
          <a:prstGeom prst="rect">
            <a:avLst/>
          </a:prstGeom>
          <a:solidFill>
            <a:schemeClr val="bg2">
              <a:lumMod val="75000"/>
              <a:alpha val="15000"/>
            </a:schemeClr>
          </a:solidFill>
          <a:ln w="19050" cap="flat" cmpd="sng" algn="ctr">
            <a:noFill/>
            <a:prstDash val="solid"/>
            <a:miter lim="800000"/>
          </a:ln>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a:extLst>
              <a:ext uri="{FF2B5EF4-FFF2-40B4-BE49-F238E27FC236}">
                <a16:creationId xmlns:a16="http://schemas.microsoft.com/office/drawing/2014/main" id="{5BFA14B7-4740-5D9F-6489-BAD00C3E0D68}"/>
              </a:ext>
            </a:extLst>
          </p:cNvPr>
          <p:cNvSpPr>
            <a:spLocks noGrp="1"/>
          </p:cNvSpPr>
          <p:nvPr>
            <p:ph type="title"/>
          </p:nvPr>
        </p:nvSpPr>
        <p:spPr>
          <a:xfrm>
            <a:off x="871108" y="588245"/>
            <a:ext cx="10449784" cy="1265928"/>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7790487F-803F-C5AF-BD93-39C0FC738963}"/>
              </a:ext>
            </a:extLst>
          </p:cNvPr>
          <p:cNvSpPr>
            <a:spLocks noGrp="1"/>
          </p:cNvSpPr>
          <p:nvPr>
            <p:ph type="body" idx="1"/>
          </p:nvPr>
        </p:nvSpPr>
        <p:spPr>
          <a:xfrm>
            <a:off x="877824" y="2157984"/>
            <a:ext cx="10442448" cy="3903819"/>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586FCEF-4EDF-C2EF-7D81-FEFF7042F350}"/>
              </a:ext>
            </a:extLst>
          </p:cNvPr>
          <p:cNvSpPr>
            <a:spLocks noGrp="1"/>
          </p:cNvSpPr>
          <p:nvPr>
            <p:ph type="dt" sz="half" idx="2"/>
          </p:nvPr>
        </p:nvSpPr>
        <p:spPr>
          <a:xfrm>
            <a:off x="877824" y="6356350"/>
            <a:ext cx="2743200" cy="365125"/>
          </a:xfrm>
          <a:prstGeom prst="rect">
            <a:avLst/>
          </a:prstGeom>
        </p:spPr>
        <p:txBody>
          <a:bodyPr vert="horz" lIns="91440" tIns="45720" rIns="91440" bIns="45720" rtlCol="0" anchor="ctr"/>
          <a:lstStyle>
            <a:lvl1pPr algn="l">
              <a:defRPr sz="800" cap="all" spc="300" baseline="0">
                <a:solidFill>
                  <a:schemeClr val="tx2"/>
                </a:solidFill>
              </a:defRPr>
            </a:lvl1pPr>
          </a:lstStyle>
          <a:p>
            <a:fld id="{0BDC4764-F656-4735-9820-9886F8DF1D6A}" type="datetime1">
              <a:rPr lang="en-US" smtClean="0"/>
              <a:t>9/25/2024</a:t>
            </a:fld>
            <a:endParaRPr lang="en-US" dirty="0"/>
          </a:p>
        </p:txBody>
      </p:sp>
      <p:sp>
        <p:nvSpPr>
          <p:cNvPr id="5" name="Footer Placeholder 4">
            <a:extLst>
              <a:ext uri="{FF2B5EF4-FFF2-40B4-BE49-F238E27FC236}">
                <a16:creationId xmlns:a16="http://schemas.microsoft.com/office/drawing/2014/main" id="{9A4663BC-4D46-C74D-DDF2-9D25B4D96F9B}"/>
              </a:ext>
            </a:extLst>
          </p:cNvPr>
          <p:cNvSpPr>
            <a:spLocks noGrp="1"/>
          </p:cNvSpPr>
          <p:nvPr>
            <p:ph type="ftr" sz="quarter" idx="3"/>
          </p:nvPr>
        </p:nvSpPr>
        <p:spPr>
          <a:xfrm>
            <a:off x="7132320" y="6356350"/>
            <a:ext cx="4297680" cy="365125"/>
          </a:xfrm>
          <a:prstGeom prst="rect">
            <a:avLst/>
          </a:prstGeom>
        </p:spPr>
        <p:txBody>
          <a:bodyPr vert="horz" lIns="91440" tIns="45720" rIns="91440" bIns="45720" rtlCol="0" anchor="ctr"/>
          <a:lstStyle>
            <a:lvl1pPr algn="r">
              <a:defRPr sz="800" cap="all" spc="300" baseline="0">
                <a:solidFill>
                  <a:schemeClr val="tx2"/>
                </a:solidFill>
              </a:defRPr>
            </a:lvl1pPr>
          </a:lstStyle>
          <a:p>
            <a:r>
              <a:rPr lang="en-US"/>
              <a:t>Sample Footer Text</a:t>
            </a:r>
            <a:endParaRPr lang="en-US" dirty="0"/>
          </a:p>
        </p:txBody>
      </p:sp>
      <p:sp>
        <p:nvSpPr>
          <p:cNvPr id="6" name="Slide Number Placeholder 5">
            <a:extLst>
              <a:ext uri="{FF2B5EF4-FFF2-40B4-BE49-F238E27FC236}">
                <a16:creationId xmlns:a16="http://schemas.microsoft.com/office/drawing/2014/main" id="{B71B4EAE-CB5C-D14B-77EF-7B155FA68353}"/>
              </a:ext>
            </a:extLst>
          </p:cNvPr>
          <p:cNvSpPr>
            <a:spLocks noGrp="1"/>
          </p:cNvSpPr>
          <p:nvPr>
            <p:ph type="sldNum" sz="quarter" idx="4"/>
          </p:nvPr>
        </p:nvSpPr>
        <p:spPr>
          <a:xfrm>
            <a:off x="11429999" y="6356350"/>
            <a:ext cx="521207" cy="365125"/>
          </a:xfrm>
          <a:prstGeom prst="rect">
            <a:avLst/>
          </a:prstGeom>
        </p:spPr>
        <p:txBody>
          <a:bodyPr vert="horz" lIns="91440" tIns="45720" rIns="91440" bIns="45720" rtlCol="0" anchor="ctr"/>
          <a:lstStyle>
            <a:lvl1pPr algn="r">
              <a:defRPr sz="1400">
                <a:solidFill>
                  <a:schemeClr val="tx2"/>
                </a:solidFill>
                <a:latin typeface="+mj-lt"/>
              </a:defRPr>
            </a:lvl1pPr>
          </a:lstStyle>
          <a:p>
            <a:fld id="{C68AC1EC-23E2-4F0E-A5A4-674EC8DB954E}" type="slidenum">
              <a:rPr lang="en-US" smtClean="0"/>
              <a:pPr/>
              <a:t>‹#›</a:t>
            </a:fld>
            <a:endParaRPr lang="en-US"/>
          </a:p>
        </p:txBody>
      </p:sp>
    </p:spTree>
    <p:extLst>
      <p:ext uri="{BB962C8B-B14F-4D97-AF65-F5344CB8AC3E}">
        <p14:creationId xmlns:p14="http://schemas.microsoft.com/office/powerpoint/2010/main" val="282418184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27" r:id="rId6"/>
    <p:sldLayoutId id="2147483732" r:id="rId7"/>
    <p:sldLayoutId id="2147483728" r:id="rId8"/>
    <p:sldLayoutId id="2147483729" r:id="rId9"/>
    <p:sldLayoutId id="2147483730" r:id="rId10"/>
    <p:sldLayoutId id="2147483731" r:id="rId11"/>
  </p:sldLayoutIdLst>
  <p:hf hdr="0"/>
  <p:txStyles>
    <p:titleStyle>
      <a:lvl1pPr algn="l" defTabSz="914400" rtl="0" eaLnBrk="1" latinLnBrk="0" hangingPunct="1">
        <a:lnSpc>
          <a:spcPct val="100000"/>
        </a:lnSpc>
        <a:spcBef>
          <a:spcPct val="0"/>
        </a:spcBef>
        <a:buNone/>
        <a:defRPr sz="3200" kern="1200">
          <a:solidFill>
            <a:schemeClr val="tx2"/>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microsoft.com/office/2018/10/relationships/comments" Target="../comments/modernComment_114_8DDD7B58.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Vista previa de imagen">
            <a:extLst>
              <a:ext uri="{FF2B5EF4-FFF2-40B4-BE49-F238E27FC236}">
                <a16:creationId xmlns:a16="http://schemas.microsoft.com/office/drawing/2014/main" id="{76018525-7015-9992-32D1-54AF94C4DB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61714" y="4648958"/>
            <a:ext cx="2830285" cy="2209032"/>
          </a:xfrm>
          <a:prstGeom prst="rect">
            <a:avLst/>
          </a:prstGeom>
          <a:solidFill>
            <a:schemeClr val="accent1"/>
          </a:solidFill>
        </p:spPr>
      </p:pic>
      <p:sp>
        <p:nvSpPr>
          <p:cNvPr id="2" name="Título 1">
            <a:extLst>
              <a:ext uri="{FF2B5EF4-FFF2-40B4-BE49-F238E27FC236}">
                <a16:creationId xmlns:a16="http://schemas.microsoft.com/office/drawing/2014/main" id="{976BB742-AE04-6308-C218-0CA0DCB8356F}"/>
              </a:ext>
            </a:extLst>
          </p:cNvPr>
          <p:cNvSpPr>
            <a:spLocks noGrp="1"/>
          </p:cNvSpPr>
          <p:nvPr>
            <p:ph type="ctrTitle"/>
          </p:nvPr>
        </p:nvSpPr>
        <p:spPr>
          <a:xfrm>
            <a:off x="217715" y="4851280"/>
            <a:ext cx="9144000" cy="786703"/>
          </a:xfrm>
        </p:spPr>
        <p:txBody>
          <a:bodyPr>
            <a:noAutofit/>
          </a:bodyPr>
          <a:lstStyle/>
          <a:p>
            <a:pPr algn="l"/>
            <a:r>
              <a:rPr lang="es-ES" sz="2800" b="0" i="0" dirty="0">
                <a:solidFill>
                  <a:srgbClr val="000000"/>
                </a:solidFill>
                <a:effectLst/>
                <a:latin typeface="Times New Roman" panose="02020603050405020304" pitchFamily="18" charset="0"/>
              </a:rPr>
              <a:t>La cuestión filosófico</a:t>
            </a:r>
            <a:r>
              <a:rPr lang="es-ES" sz="2800" dirty="0">
                <a:solidFill>
                  <a:srgbClr val="000000"/>
                </a:solidFill>
                <a:latin typeface="Times New Roman" panose="02020603050405020304" pitchFamily="18" charset="0"/>
              </a:rPr>
              <a:t>-</a:t>
            </a:r>
            <a:r>
              <a:rPr lang="es-ES" sz="2800" b="0" i="0" dirty="0">
                <a:solidFill>
                  <a:srgbClr val="000000"/>
                </a:solidFill>
                <a:effectLst/>
                <a:latin typeface="Times New Roman" panose="02020603050405020304" pitchFamily="18" charset="0"/>
              </a:rPr>
              <a:t>matemática de la búsqueda un principio de comprensión en lógica modal de orden superior</a:t>
            </a:r>
            <a:endParaRPr lang="es-CL" sz="2800" dirty="0"/>
          </a:p>
        </p:txBody>
      </p:sp>
      <p:pic>
        <p:nvPicPr>
          <p:cNvPr id="4" name="Picture 3" descr="Una red de puntos conectados">
            <a:extLst>
              <a:ext uri="{FF2B5EF4-FFF2-40B4-BE49-F238E27FC236}">
                <a16:creationId xmlns:a16="http://schemas.microsoft.com/office/drawing/2014/main" id="{76DE11B4-62D7-C7E4-01D8-F1ADA48FA298}"/>
              </a:ext>
            </a:extLst>
          </p:cNvPr>
          <p:cNvPicPr>
            <a:picLocks noChangeAspect="1"/>
          </p:cNvPicPr>
          <p:nvPr/>
        </p:nvPicPr>
        <p:blipFill>
          <a:blip r:embed="rId3"/>
          <a:srcRect t="15584"/>
          <a:stretch/>
        </p:blipFill>
        <p:spPr>
          <a:xfrm>
            <a:off x="20" y="10"/>
            <a:ext cx="12191980" cy="4525766"/>
          </a:xfrm>
          <a:prstGeom prst="rect">
            <a:avLst/>
          </a:prstGeom>
        </p:spPr>
      </p:pic>
      <p:grpSp>
        <p:nvGrpSpPr>
          <p:cNvPr id="9" name="Group 8">
            <a:extLst>
              <a:ext uri="{FF2B5EF4-FFF2-40B4-BE49-F238E27FC236}">
                <a16:creationId xmlns:a16="http://schemas.microsoft.com/office/drawing/2014/main" id="{FB7FB62D-DD5B-C587-F53F-679128D41B8A}"/>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439" y="4525778"/>
            <a:ext cx="12207200" cy="123363"/>
            <a:chOff x="-5025" y="6737718"/>
            <a:chExt cx="12207200" cy="123363"/>
          </a:xfrm>
        </p:grpSpPr>
        <p:sp>
          <p:nvSpPr>
            <p:cNvPr id="10" name="Rectangle 9">
              <a:extLst>
                <a:ext uri="{FF2B5EF4-FFF2-40B4-BE49-F238E27FC236}">
                  <a16:creationId xmlns:a16="http://schemas.microsoft.com/office/drawing/2014/main" id="{D474BA53-241B-ACB6-E742-B074F40EB9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797B091-2608-7480-FE24-507CC5333A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 name="CuadroTexto 6">
            <a:extLst>
              <a:ext uri="{FF2B5EF4-FFF2-40B4-BE49-F238E27FC236}">
                <a16:creationId xmlns:a16="http://schemas.microsoft.com/office/drawing/2014/main" id="{69D02913-A53F-28EB-01AB-47FC765E41AC}"/>
              </a:ext>
            </a:extLst>
          </p:cNvPr>
          <p:cNvSpPr txBox="1"/>
          <p:nvPr/>
        </p:nvSpPr>
        <p:spPr>
          <a:xfrm>
            <a:off x="-1306286" y="6086852"/>
            <a:ext cx="6727371" cy="461665"/>
          </a:xfrm>
          <a:prstGeom prst="rect">
            <a:avLst/>
          </a:prstGeom>
          <a:noFill/>
        </p:spPr>
        <p:txBody>
          <a:bodyPr wrap="square" rtlCol="0">
            <a:spAutoFit/>
          </a:bodyPr>
          <a:lstStyle/>
          <a:p>
            <a:pPr algn="r"/>
            <a:r>
              <a:rPr lang="es-CL" sz="2400" dirty="0"/>
              <a:t>Matías Walker Fanjul: matiaswfp@uc.cl</a:t>
            </a:r>
          </a:p>
        </p:txBody>
      </p:sp>
      <p:sp>
        <p:nvSpPr>
          <p:cNvPr id="3" name="CuadroTexto 2">
            <a:extLst>
              <a:ext uri="{FF2B5EF4-FFF2-40B4-BE49-F238E27FC236}">
                <a16:creationId xmlns:a16="http://schemas.microsoft.com/office/drawing/2014/main" id="{2DB9C69B-2CA4-F366-7F7C-6D7DC43BED55}"/>
              </a:ext>
            </a:extLst>
          </p:cNvPr>
          <p:cNvSpPr txBox="1"/>
          <p:nvPr/>
        </p:nvSpPr>
        <p:spPr>
          <a:xfrm>
            <a:off x="217715" y="247928"/>
            <a:ext cx="4376056" cy="1077218"/>
          </a:xfrm>
          <a:prstGeom prst="rect">
            <a:avLst/>
          </a:prstGeom>
          <a:noFill/>
        </p:spPr>
        <p:txBody>
          <a:bodyPr wrap="square" rtlCol="0">
            <a:spAutoFit/>
          </a:bodyPr>
          <a:lstStyle/>
          <a:p>
            <a:r>
              <a:rPr lang="pt-BR" sz="3200" dirty="0">
                <a:effectLst>
                  <a:outerShdw blurRad="38100" dist="38100" dir="2700000" algn="tl">
                    <a:srgbClr val="000000">
                      <a:alpha val="43137"/>
                    </a:srgbClr>
                  </a:outerShdw>
                </a:effectLst>
              </a:rPr>
              <a:t>XXIV Jornadas Rolando </a:t>
            </a:r>
            <a:r>
              <a:rPr lang="pt-BR" sz="3200" dirty="0" err="1">
                <a:effectLst>
                  <a:outerShdw blurRad="38100" dist="38100" dir="2700000" algn="tl">
                    <a:srgbClr val="000000">
                      <a:alpha val="43137"/>
                    </a:srgbClr>
                  </a:outerShdw>
                </a:effectLst>
              </a:rPr>
              <a:t>Chuaqui</a:t>
            </a:r>
            <a:r>
              <a:rPr lang="pt-BR" sz="3200" dirty="0">
                <a:effectLst>
                  <a:outerShdw blurRad="38100" dist="38100" dir="2700000" algn="tl">
                    <a:srgbClr val="000000">
                      <a:alpha val="43137"/>
                    </a:srgbClr>
                  </a:outerShdw>
                </a:effectLst>
              </a:rPr>
              <a:t> </a:t>
            </a:r>
            <a:r>
              <a:rPr lang="pt-BR" sz="3200" dirty="0" err="1">
                <a:effectLst>
                  <a:outerShdw blurRad="38100" dist="38100" dir="2700000" algn="tl">
                    <a:srgbClr val="000000">
                      <a:alpha val="43137"/>
                    </a:srgbClr>
                  </a:outerShdw>
                </a:effectLst>
              </a:rPr>
              <a:t>Kettlun</a:t>
            </a:r>
            <a:r>
              <a:rPr lang="pt-BR" sz="3200" dirty="0">
                <a:effectLst>
                  <a:outerShdw blurRad="38100" dist="38100" dir="2700000" algn="tl">
                    <a:srgbClr val="000000">
                      <a:alpha val="43137"/>
                    </a:srgbClr>
                  </a:outerShdw>
                </a:effectLst>
              </a:rPr>
              <a:t> </a:t>
            </a:r>
            <a:endParaRPr lang="es-CL" sz="32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306550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666ACDA-29D7-F874-DA03-356937C487C7}"/>
              </a:ext>
            </a:extLst>
          </p:cNvPr>
          <p:cNvSpPr>
            <a:spLocks noGrp="1"/>
          </p:cNvSpPr>
          <p:nvPr>
            <p:ph type="title"/>
          </p:nvPr>
        </p:nvSpPr>
        <p:spPr>
          <a:xfrm>
            <a:off x="1614897" y="892056"/>
            <a:ext cx="10449784" cy="1265928"/>
          </a:xfrm>
        </p:spPr>
        <p:txBody>
          <a:bodyPr/>
          <a:lstStyle/>
          <a:p>
            <a:r>
              <a:rPr lang="es-CL" sz="3200" dirty="0">
                <a:latin typeface="Times New Roman" panose="02020603050405020304" pitchFamily="18" charset="0"/>
                <a:cs typeface="Times New Roman" panose="02020603050405020304" pitchFamily="18" charset="0"/>
              </a:rPr>
              <a:t>Derivación de </a:t>
            </a:r>
            <a:r>
              <a:rPr lang="es-CL" sz="3200" kern="100" dirty="0" err="1">
                <a:effectLst/>
                <a:latin typeface="Times New Roman" panose="02020603050405020304" pitchFamily="18" charset="0"/>
                <a:ea typeface="Aptos" panose="020B0004020202020204" pitchFamily="34" charset="0"/>
                <a:cs typeface="Arial" panose="020B0604020202020204" pitchFamily="34" charset="0"/>
              </a:rPr>
              <a:t>NNE</a:t>
            </a:r>
            <a:r>
              <a:rPr lang="es-CL" sz="3200" kern="100" baseline="-25000" dirty="0" err="1">
                <a:effectLst/>
                <a:latin typeface="Times New Roman" panose="02020603050405020304" pitchFamily="18" charset="0"/>
                <a:ea typeface="Aptos" panose="020B0004020202020204" pitchFamily="34" charset="0"/>
                <a:cs typeface="Arial" panose="020B0604020202020204" pitchFamily="34" charset="0"/>
              </a:rPr>
              <a:t>m</a:t>
            </a:r>
            <a:r>
              <a:rPr lang="es-CL" sz="3200" kern="100" baseline="-25000" dirty="0">
                <a:effectLst/>
                <a:latin typeface="Times New Roman" panose="02020603050405020304" pitchFamily="18" charset="0"/>
                <a:ea typeface="Aptos" panose="020B0004020202020204" pitchFamily="34" charset="0"/>
                <a:cs typeface="Arial" panose="020B0604020202020204" pitchFamily="34" charset="0"/>
              </a:rPr>
              <a:t> </a:t>
            </a:r>
            <a:endParaRPr lang="es-CL" dirty="0"/>
          </a:p>
        </p:txBody>
      </p:sp>
      <p:sp>
        <p:nvSpPr>
          <p:cNvPr id="3" name="Marcador de contenido 2">
            <a:extLst>
              <a:ext uri="{FF2B5EF4-FFF2-40B4-BE49-F238E27FC236}">
                <a16:creationId xmlns:a16="http://schemas.microsoft.com/office/drawing/2014/main" id="{CF0832BF-41B9-9A76-E45F-C07867BBA06B}"/>
              </a:ext>
            </a:extLst>
          </p:cNvPr>
          <p:cNvSpPr>
            <a:spLocks noGrp="1"/>
          </p:cNvSpPr>
          <p:nvPr>
            <p:ph idx="1"/>
          </p:nvPr>
        </p:nvSpPr>
        <p:spPr>
          <a:xfrm>
            <a:off x="1613656" y="2157984"/>
            <a:ext cx="10442448" cy="3903819"/>
          </a:xfrm>
        </p:spPr>
        <p:txBody>
          <a:bodyPr>
            <a:normAutofit/>
          </a:bodyPr>
          <a:lstStyle/>
          <a:p>
            <a:pPr algn="just"/>
            <a:r>
              <a:rPr lang="es-CL" sz="1800" dirty="0">
                <a:latin typeface="Times New Roman" panose="02020603050405020304" pitchFamily="18" charset="0"/>
                <a:cs typeface="Times New Roman" panose="02020603050405020304" pitchFamily="18" charset="0"/>
              </a:rPr>
              <a:t>El principio de comprensión adecuado para lógica modal de orden superior era todo lo que necesitábamos para derivar un necesitismo de segundo orden: este posee una instancia que es trivialmente igual a </a:t>
            </a:r>
            <a:r>
              <a:rPr lang="es-CL" sz="1800" dirty="0" err="1">
                <a:latin typeface="Times New Roman" panose="02020603050405020304" pitchFamily="18" charset="0"/>
                <a:cs typeface="Times New Roman" panose="02020603050405020304" pitchFamily="18" charset="0"/>
              </a:rPr>
              <a:t>NNE</a:t>
            </a:r>
            <a:r>
              <a:rPr lang="es-CL" sz="1200" dirty="0" err="1">
                <a:latin typeface="Times New Roman" panose="02020603050405020304" pitchFamily="18" charset="0"/>
                <a:cs typeface="Times New Roman" panose="02020603050405020304" pitchFamily="18" charset="0"/>
              </a:rPr>
              <a:t>m</a:t>
            </a:r>
            <a:r>
              <a:rPr lang="es-CL" sz="1200" dirty="0">
                <a:latin typeface="Times New Roman" panose="02020603050405020304" pitchFamily="18" charset="0"/>
                <a:cs typeface="Times New Roman" panose="02020603050405020304" pitchFamily="18" charset="0"/>
              </a:rPr>
              <a:t>.</a:t>
            </a:r>
          </a:p>
          <a:p>
            <a:pPr algn="just"/>
            <a:r>
              <a:rPr lang="es-CL" sz="1800" dirty="0">
                <a:latin typeface="Times New Roman" panose="02020603050405020304" pitchFamily="18" charset="0"/>
                <a:cs typeface="Times New Roman" panose="02020603050405020304" pitchFamily="18" charset="0"/>
              </a:rPr>
              <a:t>COMP</a:t>
            </a:r>
            <a:r>
              <a:rPr lang="es-CL" sz="1200" dirty="0">
                <a:latin typeface="Times New Roman" panose="02020603050405020304" pitchFamily="18" charset="0"/>
                <a:cs typeface="Times New Roman" panose="02020603050405020304" pitchFamily="18" charset="0"/>
              </a:rPr>
              <a:t>m </a:t>
            </a:r>
            <a:r>
              <a:rPr lang="es-CL" sz="1800" dirty="0">
                <a:latin typeface="Times New Roman" panose="02020603050405020304" pitchFamily="18" charset="0"/>
                <a:cs typeface="Times New Roman" panose="02020603050405020304" pitchFamily="18" charset="0"/>
              </a:rPr>
              <a:t>∃</a:t>
            </a:r>
            <a:r>
              <a:rPr lang="es-CL" sz="1800" i="1" dirty="0">
                <a:latin typeface="Times New Roman" panose="02020603050405020304" pitchFamily="18" charset="0"/>
                <a:cs typeface="Times New Roman" panose="02020603050405020304" pitchFamily="18" charset="0"/>
              </a:rPr>
              <a:t>X</a:t>
            </a:r>
            <a:r>
              <a:rPr lang="es-CL" sz="1800" dirty="0">
                <a:latin typeface="Times New Roman" panose="02020603050405020304" pitchFamily="18" charset="0"/>
                <a:cs typeface="Times New Roman" panose="02020603050405020304" pitchFamily="18" charset="0"/>
              </a:rPr>
              <a:t>□∀</a:t>
            </a:r>
            <a:r>
              <a:rPr lang="es-CL" sz="1800" i="1" dirty="0">
                <a:latin typeface="Times New Roman" panose="02020603050405020304" pitchFamily="18" charset="0"/>
                <a:cs typeface="Times New Roman" panose="02020603050405020304" pitchFamily="18" charset="0"/>
              </a:rPr>
              <a:t>x</a:t>
            </a:r>
            <a:r>
              <a:rPr lang="es-CL" sz="1800" dirty="0">
                <a:latin typeface="Times New Roman" panose="02020603050405020304" pitchFamily="18" charset="0"/>
                <a:cs typeface="Times New Roman" panose="02020603050405020304" pitchFamily="18" charset="0"/>
              </a:rPr>
              <a:t>(</a:t>
            </a:r>
            <a:r>
              <a:rPr lang="es-CL" sz="1800" i="1" dirty="0" err="1">
                <a:latin typeface="Times New Roman" panose="02020603050405020304" pitchFamily="18" charset="0"/>
                <a:cs typeface="Times New Roman" panose="02020603050405020304" pitchFamily="18" charset="0"/>
              </a:rPr>
              <a:t>Xx</a:t>
            </a:r>
            <a:r>
              <a:rPr lang="es-CL" sz="1800" dirty="0">
                <a:latin typeface="Times New Roman" panose="02020603050405020304" pitchFamily="18" charset="0"/>
                <a:cs typeface="Times New Roman" panose="02020603050405020304" pitchFamily="18" charset="0"/>
              </a:rPr>
              <a:t> ↔ </a:t>
            </a:r>
            <a:r>
              <a:rPr lang="es-CL" sz="1800" i="1" dirty="0">
                <a:latin typeface="Times New Roman" panose="02020603050405020304" pitchFamily="18" charset="0"/>
                <a:cs typeface="Times New Roman" panose="02020603050405020304" pitchFamily="18" charset="0"/>
              </a:rPr>
              <a:t>A</a:t>
            </a:r>
            <a:r>
              <a:rPr lang="es-CL" sz="1800" dirty="0">
                <a:latin typeface="Times New Roman" panose="02020603050405020304" pitchFamily="18" charset="0"/>
                <a:cs typeface="Times New Roman" panose="02020603050405020304" pitchFamily="18" charset="0"/>
              </a:rPr>
              <a:t>)</a:t>
            </a:r>
          </a:p>
          <a:p>
            <a:pPr algn="just"/>
            <a:r>
              <a:rPr lang="es-CL" sz="1800" dirty="0">
                <a:latin typeface="Times New Roman" panose="02020603050405020304" pitchFamily="18" charset="0"/>
                <a:cs typeface="Times New Roman" panose="02020603050405020304" pitchFamily="18" charset="0"/>
              </a:rPr>
              <a:t>□Ɐ</a:t>
            </a:r>
            <a:r>
              <a:rPr lang="es-CL" sz="1800" i="1" dirty="0">
                <a:latin typeface="Times New Roman" panose="02020603050405020304" pitchFamily="18" charset="0"/>
                <a:cs typeface="Times New Roman" panose="02020603050405020304" pitchFamily="18" charset="0"/>
              </a:rPr>
              <a:t>Y□</a:t>
            </a:r>
            <a:r>
              <a:rPr lang="es-CL" sz="1800" dirty="0">
                <a:latin typeface="Times New Roman" panose="02020603050405020304" pitchFamily="18" charset="0"/>
                <a:cs typeface="Times New Roman" panose="02020603050405020304" pitchFamily="18" charset="0"/>
              </a:rPr>
              <a:t>∃</a:t>
            </a:r>
            <a:r>
              <a:rPr lang="es-CL" sz="1800" i="1" dirty="0">
                <a:latin typeface="Times New Roman" panose="02020603050405020304" pitchFamily="18" charset="0"/>
                <a:cs typeface="Times New Roman" panose="02020603050405020304" pitchFamily="18" charset="0"/>
              </a:rPr>
              <a:t>X</a:t>
            </a:r>
            <a:r>
              <a:rPr lang="es-CL" sz="1800" dirty="0">
                <a:latin typeface="Times New Roman" panose="02020603050405020304" pitchFamily="18" charset="0"/>
                <a:cs typeface="Times New Roman" panose="02020603050405020304" pitchFamily="18" charset="0"/>
              </a:rPr>
              <a:t>□∀</a:t>
            </a:r>
            <a:r>
              <a:rPr lang="es-CL" sz="1800" i="1" dirty="0">
                <a:latin typeface="Times New Roman" panose="02020603050405020304" pitchFamily="18" charset="0"/>
                <a:cs typeface="Times New Roman" panose="02020603050405020304" pitchFamily="18" charset="0"/>
              </a:rPr>
              <a:t>x</a:t>
            </a:r>
            <a:r>
              <a:rPr lang="es-CL" sz="1800" dirty="0">
                <a:latin typeface="Times New Roman" panose="02020603050405020304" pitchFamily="18" charset="0"/>
                <a:cs typeface="Times New Roman" panose="02020603050405020304" pitchFamily="18" charset="0"/>
              </a:rPr>
              <a:t>(</a:t>
            </a:r>
            <a:r>
              <a:rPr lang="es-CL" sz="1800" i="1" dirty="0" err="1">
                <a:latin typeface="Times New Roman" panose="02020603050405020304" pitchFamily="18" charset="0"/>
                <a:cs typeface="Times New Roman" panose="02020603050405020304" pitchFamily="18" charset="0"/>
              </a:rPr>
              <a:t>Xx</a:t>
            </a:r>
            <a:r>
              <a:rPr lang="es-CL" sz="1800" dirty="0">
                <a:latin typeface="Times New Roman" panose="02020603050405020304" pitchFamily="18" charset="0"/>
                <a:cs typeface="Times New Roman" panose="02020603050405020304" pitchFamily="18" charset="0"/>
              </a:rPr>
              <a:t> ↔ </a:t>
            </a:r>
            <a:r>
              <a:rPr lang="es-CL" sz="1800" i="1" dirty="0">
                <a:latin typeface="Times New Roman" panose="02020603050405020304" pitchFamily="18" charset="0"/>
                <a:cs typeface="Times New Roman" panose="02020603050405020304" pitchFamily="18" charset="0"/>
              </a:rPr>
              <a:t>Yx</a:t>
            </a:r>
            <a:r>
              <a:rPr lang="es-CL" sz="1800" dirty="0">
                <a:latin typeface="Times New Roman" panose="02020603050405020304" pitchFamily="18" charset="0"/>
                <a:cs typeface="Times New Roman" panose="02020603050405020304" pitchFamily="18" charset="0"/>
              </a:rPr>
              <a:t>)</a:t>
            </a:r>
          </a:p>
          <a:p>
            <a:pPr algn="just"/>
            <a:r>
              <a:rPr lang="es-CL" sz="1800" dirty="0" err="1">
                <a:latin typeface="Times New Roman" panose="02020603050405020304" pitchFamily="18" charset="0"/>
                <a:cs typeface="Times New Roman" panose="02020603050405020304" pitchFamily="18" charset="0"/>
              </a:rPr>
              <a:t>NNE</a:t>
            </a:r>
            <a:r>
              <a:rPr lang="es-CL" sz="1200" dirty="0" err="1">
                <a:latin typeface="Times New Roman" panose="02020603050405020304" pitchFamily="18" charset="0"/>
                <a:cs typeface="Times New Roman" panose="02020603050405020304" pitchFamily="18" charset="0"/>
              </a:rPr>
              <a:t>m</a:t>
            </a:r>
            <a:r>
              <a:rPr lang="es-CL" sz="1800" dirty="0">
                <a:latin typeface="Times New Roman" panose="02020603050405020304" pitchFamily="18" charset="0"/>
                <a:cs typeface="Times New Roman" panose="02020603050405020304" pitchFamily="18" charset="0"/>
              </a:rPr>
              <a:t> □∀</a:t>
            </a:r>
            <a:r>
              <a:rPr lang="es-CL" sz="1800" i="1" dirty="0">
                <a:latin typeface="Times New Roman" panose="02020603050405020304" pitchFamily="18" charset="0"/>
                <a:cs typeface="Times New Roman" panose="02020603050405020304" pitchFamily="18" charset="0"/>
              </a:rPr>
              <a:t>X</a:t>
            </a:r>
            <a:r>
              <a:rPr lang="es-CL" sz="1800" dirty="0">
                <a:latin typeface="Times New Roman" panose="02020603050405020304" pitchFamily="18" charset="0"/>
                <a:cs typeface="Times New Roman" panose="02020603050405020304" pitchFamily="18" charset="0"/>
              </a:rPr>
              <a:t> □∃</a:t>
            </a:r>
            <a:r>
              <a:rPr lang="es-CL" sz="1800" i="1" dirty="0">
                <a:latin typeface="Times New Roman" panose="02020603050405020304" pitchFamily="18" charset="0"/>
                <a:cs typeface="Times New Roman" panose="02020603050405020304" pitchFamily="18" charset="0"/>
              </a:rPr>
              <a:t>Y</a:t>
            </a:r>
            <a:r>
              <a:rPr lang="es-CL" sz="1800" dirty="0">
                <a:latin typeface="Times New Roman" panose="02020603050405020304" pitchFamily="18" charset="0"/>
                <a:cs typeface="Times New Roman" panose="02020603050405020304" pitchFamily="18" charset="0"/>
              </a:rPr>
              <a:t> □∀</a:t>
            </a:r>
            <a:r>
              <a:rPr lang="es-CL" sz="1800" i="1" dirty="0">
                <a:latin typeface="Times New Roman" panose="02020603050405020304" pitchFamily="18" charset="0"/>
                <a:cs typeface="Times New Roman" panose="02020603050405020304" pitchFamily="18" charset="0"/>
              </a:rPr>
              <a:t>x</a:t>
            </a:r>
            <a:r>
              <a:rPr lang="es-CL" sz="1800" dirty="0">
                <a:latin typeface="Times New Roman" panose="02020603050405020304" pitchFamily="18" charset="0"/>
                <a:cs typeface="Times New Roman" panose="02020603050405020304" pitchFamily="18" charset="0"/>
              </a:rPr>
              <a:t> (</a:t>
            </a:r>
            <a:r>
              <a:rPr lang="es-CL" sz="1800" i="1" dirty="0" err="1">
                <a:latin typeface="Times New Roman" panose="02020603050405020304" pitchFamily="18" charset="0"/>
                <a:cs typeface="Times New Roman" panose="02020603050405020304" pitchFamily="18" charset="0"/>
              </a:rPr>
              <a:t>Xx</a:t>
            </a:r>
            <a:r>
              <a:rPr lang="es-CL" sz="1800" i="1" dirty="0">
                <a:latin typeface="Times New Roman" panose="02020603050405020304" pitchFamily="18" charset="0"/>
                <a:cs typeface="Times New Roman" panose="02020603050405020304" pitchFamily="18" charset="0"/>
              </a:rPr>
              <a:t> ↔ Yx</a:t>
            </a:r>
            <a:r>
              <a:rPr lang="es-CL" sz="1800" dirty="0">
                <a:latin typeface="Times New Roman" panose="02020603050405020304" pitchFamily="18" charset="0"/>
                <a:cs typeface="Times New Roman" panose="02020603050405020304" pitchFamily="18" charset="0"/>
              </a:rPr>
              <a:t>)</a:t>
            </a:r>
          </a:p>
          <a:p>
            <a:pPr algn="just"/>
            <a:r>
              <a:rPr lang="es-CL" sz="1800" dirty="0">
                <a:latin typeface="Times New Roman" panose="02020603050405020304" pitchFamily="18" charset="0"/>
                <a:cs typeface="Times New Roman" panose="02020603050405020304" pitchFamily="18" charset="0"/>
              </a:rPr>
              <a:t>COMP</a:t>
            </a:r>
            <a:r>
              <a:rPr lang="es-CL" sz="1200" dirty="0">
                <a:latin typeface="Times New Roman" panose="02020603050405020304" pitchFamily="18" charset="0"/>
                <a:cs typeface="Times New Roman" panose="02020603050405020304" pitchFamily="18" charset="0"/>
              </a:rPr>
              <a:t>m </a:t>
            </a:r>
            <a:r>
              <a:rPr lang="es-CL" sz="1800" dirty="0">
                <a:latin typeface="Times New Roman" panose="02020603050405020304" pitchFamily="18" charset="0"/>
                <a:cs typeface="Times New Roman" panose="02020603050405020304" pitchFamily="18" charset="0"/>
              </a:rPr>
              <a:t>implica que las propiedades tienen una existencia necesaria</a:t>
            </a:r>
          </a:p>
          <a:p>
            <a:pPr algn="just"/>
            <a:r>
              <a:rPr lang="en-US" sz="1800" dirty="0">
                <a:effectLst/>
                <a:latin typeface="Times New Roman" panose="02020603050405020304" pitchFamily="18" charset="0"/>
                <a:ea typeface="Aptos" panose="020B0004020202020204" pitchFamily="34" charset="0"/>
              </a:rPr>
              <a:t>«A similar point holds for any higher type: the general comprehension principle Comp entails the corresponding analogue of NNE for that type» (Williamson, 2013, 264)</a:t>
            </a:r>
            <a:endParaRPr lang="es-CL" sz="1800" dirty="0">
              <a:effectLst/>
              <a:latin typeface="Times New Roman" panose="02020603050405020304" pitchFamily="18" charset="0"/>
              <a:ea typeface="Aptos" panose="020B0004020202020204" pitchFamily="34" charset="0"/>
            </a:endParaRPr>
          </a:p>
          <a:p>
            <a:pPr algn="just"/>
            <a:r>
              <a:rPr lang="es-CL" sz="1800" dirty="0">
                <a:effectLst/>
                <a:latin typeface="Times New Roman" panose="02020603050405020304" pitchFamily="18" charset="0"/>
                <a:ea typeface="Aptos" panose="020B0004020202020204" pitchFamily="34" charset="0"/>
              </a:rPr>
              <a:t>NNE: □Ɐ</a:t>
            </a:r>
            <a:r>
              <a:rPr lang="es-CL" sz="1800" i="1" dirty="0" err="1">
                <a:effectLst/>
                <a:latin typeface="Times New Roman" panose="02020603050405020304" pitchFamily="18" charset="0"/>
                <a:ea typeface="Aptos" panose="020B0004020202020204" pitchFamily="34" charset="0"/>
              </a:rPr>
              <a:t>x</a:t>
            </a:r>
            <a:r>
              <a:rPr lang="es-CL" sz="1800" dirty="0" err="1">
                <a:effectLst/>
                <a:latin typeface="Times New Roman" panose="02020603050405020304" pitchFamily="18" charset="0"/>
                <a:ea typeface="Aptos" panose="020B0004020202020204" pitchFamily="34" charset="0"/>
              </a:rPr>
              <a:t>□Ǝ</a:t>
            </a:r>
            <a:r>
              <a:rPr lang="es-CL" sz="1800" i="1" dirty="0" err="1">
                <a:effectLst/>
                <a:latin typeface="Times New Roman" panose="02020603050405020304" pitchFamily="18" charset="0"/>
                <a:ea typeface="Aptos" panose="020B0004020202020204" pitchFamily="34" charset="0"/>
              </a:rPr>
              <a:t>y</a:t>
            </a:r>
            <a:r>
              <a:rPr lang="es-CL" sz="1800" dirty="0">
                <a:effectLst/>
                <a:latin typeface="Times New Roman" panose="02020603050405020304" pitchFamily="18" charset="0"/>
                <a:ea typeface="Aptos" panose="020B0004020202020204" pitchFamily="34" charset="0"/>
              </a:rPr>
              <a:t> (</a:t>
            </a:r>
            <a:r>
              <a:rPr lang="es-CL" sz="1800" i="1" dirty="0">
                <a:effectLst/>
                <a:latin typeface="Times New Roman" panose="02020603050405020304" pitchFamily="18" charset="0"/>
                <a:ea typeface="Aptos" panose="020B0004020202020204" pitchFamily="34" charset="0"/>
              </a:rPr>
              <a:t>x</a:t>
            </a:r>
            <a:r>
              <a:rPr lang="es-CL" sz="1800" dirty="0">
                <a:effectLst/>
                <a:latin typeface="Times New Roman" panose="02020603050405020304" pitchFamily="18" charset="0"/>
                <a:ea typeface="Aptos" panose="020B0004020202020204" pitchFamily="34" charset="0"/>
              </a:rPr>
              <a:t>=</a:t>
            </a:r>
            <a:r>
              <a:rPr lang="es-CL" sz="1800" i="1" dirty="0">
                <a:effectLst/>
                <a:latin typeface="Times New Roman" panose="02020603050405020304" pitchFamily="18" charset="0"/>
                <a:ea typeface="Aptos" panose="020B0004020202020204" pitchFamily="34" charset="0"/>
              </a:rPr>
              <a:t>y</a:t>
            </a:r>
            <a:r>
              <a:rPr lang="es-CL" sz="1800" dirty="0">
                <a:effectLst/>
                <a:latin typeface="Times New Roman" panose="02020603050405020304" pitchFamily="18" charset="0"/>
                <a:ea typeface="Aptos" panose="020B0004020202020204" pitchFamily="34" charset="0"/>
              </a:rPr>
              <a:t>)</a:t>
            </a:r>
          </a:p>
          <a:p>
            <a:pPr algn="just"/>
            <a:endParaRPr lang="es-CL" sz="1800" dirty="0">
              <a:effectLst/>
              <a:latin typeface="Times New Roman" panose="02020603050405020304" pitchFamily="18" charset="0"/>
              <a:ea typeface="Aptos" panose="020B0004020202020204" pitchFamily="34" charset="0"/>
            </a:endParaRPr>
          </a:p>
          <a:p>
            <a:pPr algn="just"/>
            <a:endParaRPr lang="es-CL" sz="1800" dirty="0">
              <a:latin typeface="Times New Roman" panose="02020603050405020304" pitchFamily="18" charset="0"/>
              <a:cs typeface="Times New Roman" panose="02020603050405020304" pitchFamily="18" charset="0"/>
            </a:endParaRPr>
          </a:p>
        </p:txBody>
      </p:sp>
      <p:sp>
        <p:nvSpPr>
          <p:cNvPr id="5" name="Marcador de pie de página 4">
            <a:extLst>
              <a:ext uri="{FF2B5EF4-FFF2-40B4-BE49-F238E27FC236}">
                <a16:creationId xmlns:a16="http://schemas.microsoft.com/office/drawing/2014/main" id="{B6FB3989-5CC8-E1AC-34F6-C9293BD191C2}"/>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416843F9-7403-70B0-81F8-EAC033BA0936}"/>
              </a:ext>
            </a:extLst>
          </p:cNvPr>
          <p:cNvSpPr>
            <a:spLocks noGrp="1"/>
          </p:cNvSpPr>
          <p:nvPr>
            <p:ph type="sldNum" sz="quarter" idx="12"/>
          </p:nvPr>
        </p:nvSpPr>
        <p:spPr/>
        <p:txBody>
          <a:bodyPr/>
          <a:lstStyle/>
          <a:p>
            <a:fld id="{C68AC1EC-23E2-4F0E-A5A4-674EC8DB954E}" type="slidenum">
              <a:rPr lang="en-US" smtClean="0"/>
              <a:t>10</a:t>
            </a:fld>
            <a:endParaRPr lang="en-US"/>
          </a:p>
        </p:txBody>
      </p:sp>
      <p:sp>
        <p:nvSpPr>
          <p:cNvPr id="7" name="Marcador de contenido 2">
            <a:extLst>
              <a:ext uri="{FF2B5EF4-FFF2-40B4-BE49-F238E27FC236}">
                <a16:creationId xmlns:a16="http://schemas.microsoft.com/office/drawing/2014/main" id="{DAB153F6-436F-2DC7-C71A-DEC16C381FEB}"/>
              </a:ext>
            </a:extLst>
          </p:cNvPr>
          <p:cNvSpPr txBox="1">
            <a:spLocks/>
          </p:cNvSpPr>
          <p:nvPr/>
        </p:nvSpPr>
        <p:spPr>
          <a:xfrm>
            <a:off x="127319"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924079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864E08F-D0CE-7B11-43AB-249666AB6D09}"/>
              </a:ext>
            </a:extLst>
          </p:cNvPr>
          <p:cNvSpPr>
            <a:spLocks noGrp="1"/>
          </p:cNvSpPr>
          <p:nvPr>
            <p:ph type="title"/>
          </p:nvPr>
        </p:nvSpPr>
        <p:spPr>
          <a:xfrm>
            <a:off x="1613656" y="892056"/>
            <a:ext cx="10449784" cy="1265928"/>
          </a:xfrm>
        </p:spPr>
        <p:txBody>
          <a:bodyPr/>
          <a:lstStyle/>
          <a:p>
            <a:r>
              <a:rPr lang="es-CL" dirty="0"/>
              <a:t>Derivación de </a:t>
            </a:r>
            <a:r>
              <a:rPr lang="es-CL" dirty="0" err="1"/>
              <a:t>BF</a:t>
            </a:r>
            <a:r>
              <a:rPr lang="es-CL" sz="2000" dirty="0" err="1"/>
              <a:t>m</a:t>
            </a:r>
            <a:r>
              <a:rPr lang="es-CL" dirty="0"/>
              <a:t> y </a:t>
            </a:r>
            <a:r>
              <a:rPr lang="es-CL" dirty="0" err="1"/>
              <a:t>CBF</a:t>
            </a:r>
            <a:r>
              <a:rPr lang="es-CL" sz="2000" dirty="0" err="1"/>
              <a:t>m</a:t>
            </a:r>
            <a:endParaRPr lang="es-CL" dirty="0"/>
          </a:p>
        </p:txBody>
      </p:sp>
      <p:sp>
        <p:nvSpPr>
          <p:cNvPr id="3" name="Marcador de contenido 2">
            <a:extLst>
              <a:ext uri="{FF2B5EF4-FFF2-40B4-BE49-F238E27FC236}">
                <a16:creationId xmlns:a16="http://schemas.microsoft.com/office/drawing/2014/main" id="{3DEB36CC-995F-C83D-2F8C-5ACF3A0B9F56}"/>
              </a:ext>
            </a:extLst>
          </p:cNvPr>
          <p:cNvSpPr>
            <a:spLocks noGrp="1"/>
          </p:cNvSpPr>
          <p:nvPr>
            <p:ph idx="1"/>
          </p:nvPr>
        </p:nvSpPr>
        <p:spPr>
          <a:xfrm>
            <a:off x="1613656" y="2126127"/>
            <a:ext cx="10442448" cy="4230223"/>
          </a:xfrm>
        </p:spPr>
        <p:txBody>
          <a:bodyPr>
            <a:normAutofit/>
          </a:bodyPr>
          <a:lstStyle/>
          <a:p>
            <a:pPr algn="just"/>
            <a:r>
              <a:rPr lang="es-CL" sz="1800" dirty="0">
                <a:latin typeface="Times New Roman" panose="02020603050405020304" pitchFamily="18" charset="0"/>
                <a:cs typeface="Times New Roman" panose="02020603050405020304" pitchFamily="18" charset="0"/>
              </a:rPr>
              <a:t>S5 + </a:t>
            </a:r>
            <a:r>
              <a:rPr lang="es-CL" sz="1800" dirty="0" err="1">
                <a:latin typeface="Times New Roman" panose="02020603050405020304" pitchFamily="18" charset="0"/>
                <a:cs typeface="Times New Roman" panose="02020603050405020304" pitchFamily="18" charset="0"/>
              </a:rPr>
              <a:t>NNE</a:t>
            </a:r>
            <a:r>
              <a:rPr lang="es-CL" sz="1200" dirty="0" err="1">
                <a:latin typeface="Times New Roman" panose="02020603050405020304" pitchFamily="18" charset="0"/>
                <a:cs typeface="Times New Roman" panose="02020603050405020304" pitchFamily="18" charset="0"/>
              </a:rPr>
              <a:t>m</a:t>
            </a:r>
            <a:r>
              <a:rPr lang="es-CL" sz="1200" dirty="0">
                <a:latin typeface="Times New Roman" panose="02020603050405020304" pitchFamily="18" charset="0"/>
                <a:cs typeface="Times New Roman" panose="02020603050405020304" pitchFamily="18" charset="0"/>
              </a:rPr>
              <a:t> </a:t>
            </a:r>
            <a:r>
              <a:rPr lang="es-CL" sz="1800" dirty="0">
                <a:latin typeface="Times New Roman" panose="02020603050405020304" pitchFamily="18" charset="0"/>
                <a:cs typeface="Times New Roman" panose="02020603050405020304" pitchFamily="18" charset="0"/>
              </a:rPr>
              <a:t>nos permiten derivar las fórmulas de Barcan análogas para el segundo orden</a:t>
            </a:r>
          </a:p>
          <a:p>
            <a:pPr algn="just"/>
            <a:r>
              <a:rPr lang="es-CL" sz="1800" dirty="0">
                <a:latin typeface="Times New Roman" panose="02020603050405020304" pitchFamily="18" charset="0"/>
                <a:cs typeface="Times New Roman" panose="02020603050405020304" pitchFamily="18" charset="0"/>
              </a:rPr>
              <a:t>BF </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◊Ǝ</a:t>
            </a:r>
            <a:r>
              <a:rPr lang="es-CL" sz="1800" i="1" kern="100" dirty="0">
                <a:latin typeface="Times New Roman" panose="02020603050405020304" pitchFamily="18" charset="0"/>
                <a:ea typeface="Aptos" panose="020B0004020202020204" pitchFamily="34" charset="0"/>
                <a:cs typeface="Arial" panose="020B0604020202020204" pitchFamily="34" charset="0"/>
              </a:rPr>
              <a:t>X </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A</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 → Ǝ</a:t>
            </a:r>
            <a:r>
              <a:rPr lang="es-CL" sz="1800" i="1" kern="100" dirty="0">
                <a:latin typeface="Times New Roman" panose="02020603050405020304" pitchFamily="18" charset="0"/>
                <a:ea typeface="Aptos" panose="020B0004020202020204" pitchFamily="34" charset="0"/>
                <a:cs typeface="Arial" panose="020B0604020202020204" pitchFamily="34" charset="0"/>
              </a:rPr>
              <a:t>X</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 </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A</a:t>
            </a:r>
            <a:endParaRPr lang="es-CL" sz="1800" dirty="0">
              <a:latin typeface="Times New Roman" panose="02020603050405020304" pitchFamily="18" charset="0"/>
              <a:cs typeface="Times New Roman" panose="02020603050405020304" pitchFamily="18" charset="0"/>
            </a:endParaRPr>
          </a:p>
          <a:p>
            <a:pPr algn="just"/>
            <a:r>
              <a:rPr lang="es-CL" sz="1800" dirty="0">
                <a:latin typeface="Times New Roman" panose="02020603050405020304" pitchFamily="18" charset="0"/>
                <a:cs typeface="Times New Roman" panose="02020603050405020304" pitchFamily="18" charset="0"/>
              </a:rPr>
              <a:t>CBF </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Ǝ</a:t>
            </a:r>
            <a:r>
              <a:rPr lang="es-CL" sz="1800" i="1" kern="100" dirty="0">
                <a:latin typeface="Times New Roman" panose="02020603050405020304" pitchFamily="18" charset="0"/>
                <a:ea typeface="Aptos" panose="020B0004020202020204" pitchFamily="34" charset="0"/>
                <a:cs typeface="Arial" panose="020B0604020202020204" pitchFamily="34" charset="0"/>
              </a:rPr>
              <a:t>X</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 </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A</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 → ◊Ǝ</a:t>
            </a:r>
            <a:r>
              <a:rPr lang="es-CL" sz="1800" i="1" kern="100" dirty="0">
                <a:latin typeface="Times New Roman" panose="02020603050405020304" pitchFamily="18" charset="0"/>
                <a:ea typeface="Aptos" panose="020B0004020202020204" pitchFamily="34" charset="0"/>
                <a:cs typeface="Arial" panose="020B0604020202020204" pitchFamily="34" charset="0"/>
              </a:rPr>
              <a:t>X </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A</a:t>
            </a:r>
          </a:p>
          <a:p>
            <a:pPr algn="just"/>
            <a:r>
              <a:rPr lang="es-CL" sz="1800" kern="100" dirty="0">
                <a:effectLst/>
                <a:latin typeface="Times New Roman" panose="02020603050405020304" pitchFamily="18" charset="0"/>
                <a:ea typeface="Aptos" panose="020B0004020202020204" pitchFamily="34" charset="0"/>
                <a:cs typeface="Arial" panose="020B0604020202020204" pitchFamily="34" charset="0"/>
              </a:rPr>
              <a:t>Por lo tanto, estas consideraciones parecieran zanjar el asunto a favor del necesitismo de segundo orden. Pero… </a:t>
            </a:r>
          </a:p>
        </p:txBody>
      </p:sp>
      <p:sp>
        <p:nvSpPr>
          <p:cNvPr id="5" name="Marcador de pie de página 4">
            <a:extLst>
              <a:ext uri="{FF2B5EF4-FFF2-40B4-BE49-F238E27FC236}">
                <a16:creationId xmlns:a16="http://schemas.microsoft.com/office/drawing/2014/main" id="{108043AC-3AF2-E9B0-DFA0-F7F48EB4933C}"/>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D1EE7EBE-15A6-2CE1-3BDB-DF26C637D83F}"/>
              </a:ext>
            </a:extLst>
          </p:cNvPr>
          <p:cNvSpPr>
            <a:spLocks noGrp="1"/>
          </p:cNvSpPr>
          <p:nvPr>
            <p:ph type="sldNum" sz="quarter" idx="12"/>
          </p:nvPr>
        </p:nvSpPr>
        <p:spPr/>
        <p:txBody>
          <a:bodyPr/>
          <a:lstStyle/>
          <a:p>
            <a:fld id="{C68AC1EC-23E2-4F0E-A5A4-674EC8DB954E}" type="slidenum">
              <a:rPr lang="en-US" smtClean="0"/>
              <a:t>11</a:t>
            </a:fld>
            <a:endParaRPr lang="en-US"/>
          </a:p>
        </p:txBody>
      </p:sp>
      <p:sp>
        <p:nvSpPr>
          <p:cNvPr id="7" name="Marcador de contenido 2">
            <a:extLst>
              <a:ext uri="{FF2B5EF4-FFF2-40B4-BE49-F238E27FC236}">
                <a16:creationId xmlns:a16="http://schemas.microsoft.com/office/drawing/2014/main" id="{DE05272A-C445-9B8C-AB03-6A066D99083D}"/>
              </a:ext>
            </a:extLst>
          </p:cNvPr>
          <p:cNvSpPr txBox="1">
            <a:spLocks/>
          </p:cNvSpPr>
          <p:nvPr/>
        </p:nvSpPr>
        <p:spPr>
          <a:xfrm>
            <a:off x="127319"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053414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2B02FE-6C46-4C60-25C8-9DF17FAE351A}"/>
              </a:ext>
            </a:extLst>
          </p:cNvPr>
          <p:cNvSpPr>
            <a:spLocks noGrp="1"/>
          </p:cNvSpPr>
          <p:nvPr>
            <p:ph type="title"/>
          </p:nvPr>
        </p:nvSpPr>
        <p:spPr>
          <a:xfrm>
            <a:off x="1613656" y="796197"/>
            <a:ext cx="10449784" cy="1265928"/>
          </a:xfrm>
        </p:spPr>
        <p:txBody>
          <a:bodyPr/>
          <a:lstStyle/>
          <a:p>
            <a:r>
              <a:rPr lang="es-CL" dirty="0"/>
              <a:t>Asimetría entre ontologías de primer y segundo orden</a:t>
            </a:r>
          </a:p>
        </p:txBody>
      </p:sp>
      <p:sp>
        <p:nvSpPr>
          <p:cNvPr id="3" name="Marcador de contenido 2">
            <a:extLst>
              <a:ext uri="{FF2B5EF4-FFF2-40B4-BE49-F238E27FC236}">
                <a16:creationId xmlns:a16="http://schemas.microsoft.com/office/drawing/2014/main" id="{0C804265-4F7C-8CDB-7B30-E55140AE1C5B}"/>
              </a:ext>
            </a:extLst>
          </p:cNvPr>
          <p:cNvSpPr>
            <a:spLocks noGrp="1"/>
          </p:cNvSpPr>
          <p:nvPr>
            <p:ph idx="1"/>
          </p:nvPr>
        </p:nvSpPr>
        <p:spPr>
          <a:xfrm>
            <a:off x="1613656" y="2062125"/>
            <a:ext cx="10337550" cy="3903819"/>
          </a:xfrm>
        </p:spPr>
        <p:txBody>
          <a:bodyPr>
            <a:normAutofit/>
          </a:bodyPr>
          <a:lstStyle/>
          <a:p>
            <a:pPr algn="just"/>
            <a:r>
              <a:rPr lang="es-CL" sz="1800" dirty="0">
                <a:latin typeface="Times New Roman" panose="02020603050405020304" pitchFamily="18" charset="0"/>
                <a:cs typeface="Times New Roman" panose="02020603050405020304" pitchFamily="18" charset="0"/>
              </a:rPr>
              <a:t>Ahora bien, la semántica debe seguir a los resultados de la metafísica, y la mejor teoría que explique la referencia a la dimensión modal de la realidad </a:t>
            </a:r>
            <a:r>
              <a:rPr lang="es-CL" sz="1800" i="1" dirty="0">
                <a:latin typeface="Times New Roman" panose="02020603050405020304" pitchFamily="18" charset="0"/>
                <a:cs typeface="Times New Roman" panose="02020603050405020304" pitchFamily="18" charset="0"/>
              </a:rPr>
              <a:t>recién allí </a:t>
            </a:r>
            <a:r>
              <a:rPr lang="es-CL" sz="1800" dirty="0">
                <a:latin typeface="Times New Roman" panose="02020603050405020304" pitchFamily="18" charset="0"/>
                <a:cs typeface="Times New Roman" panose="02020603050405020304" pitchFamily="18" charset="0"/>
              </a:rPr>
              <a:t>podrá adjudicarse el mérito de poseer el lenguaje ‘canónico’ de esta.</a:t>
            </a:r>
          </a:p>
          <a:p>
            <a:pPr algn="just"/>
            <a:r>
              <a:rPr lang="es-CL" sz="1800" dirty="0">
                <a:latin typeface="Times New Roman" panose="02020603050405020304" pitchFamily="18" charset="0"/>
                <a:cs typeface="Times New Roman" panose="02020603050405020304" pitchFamily="18" charset="0"/>
              </a:rPr>
              <a:t>Además, como vimos, el necesitismo de segundo orden no nos compromete con el del primero. Cabe la posibilidad de una </a:t>
            </a:r>
            <a:r>
              <a:rPr lang="es-CL" sz="1800" i="1" dirty="0">
                <a:latin typeface="Times New Roman" panose="02020603050405020304" pitchFamily="18" charset="0"/>
                <a:cs typeface="Times New Roman" panose="02020603050405020304" pitchFamily="18" charset="0"/>
              </a:rPr>
              <a:t>asimetría entre ontologías de primer y segundo orden.</a:t>
            </a:r>
            <a:endParaRPr lang="es-CL" sz="1800" dirty="0">
              <a:latin typeface="Times New Roman" panose="02020603050405020304" pitchFamily="18" charset="0"/>
              <a:cs typeface="Times New Roman" panose="02020603050405020304" pitchFamily="18" charset="0"/>
            </a:endParaRPr>
          </a:p>
          <a:p>
            <a:pPr algn="just"/>
            <a:r>
              <a:rPr lang="es-ES" sz="1800" dirty="0">
                <a:latin typeface="Times New Roman" panose="02020603050405020304" pitchFamily="18" charset="0"/>
                <a:cs typeface="Times New Roman" panose="02020603050405020304" pitchFamily="18" charset="0"/>
              </a:rPr>
              <a:t>«Tal vez aquí el defensor de los universales trascendentes podría entregar motivos independientes adicionales para no restringir la existencia de una intensión a encontrarse instanciada en algún objeto. Si existiesen estos motivos adicionales, entonces la validez de (FB2) y (CFB2) podría tomarse como un resultado metafísico sustantivo» (Alvarado, 2013, 118).</a:t>
            </a:r>
            <a:endParaRPr lang="es-CL" sz="1800" dirty="0">
              <a:latin typeface="Times New Roman" panose="02020603050405020304" pitchFamily="18" charset="0"/>
              <a:cs typeface="Times New Roman" panose="02020603050405020304" pitchFamily="18" charset="0"/>
            </a:endParaRPr>
          </a:p>
          <a:p>
            <a:endParaRPr lang="es-CL" sz="1800" dirty="0">
              <a:latin typeface="Times New Roman" panose="02020603050405020304" pitchFamily="18" charset="0"/>
              <a:cs typeface="Times New Roman" panose="02020603050405020304" pitchFamily="18" charset="0"/>
            </a:endParaRPr>
          </a:p>
        </p:txBody>
      </p:sp>
      <p:sp>
        <p:nvSpPr>
          <p:cNvPr id="5" name="Marcador de pie de página 4">
            <a:extLst>
              <a:ext uri="{FF2B5EF4-FFF2-40B4-BE49-F238E27FC236}">
                <a16:creationId xmlns:a16="http://schemas.microsoft.com/office/drawing/2014/main" id="{EA105FE8-4AF0-47DB-97C5-A94E963165A6}"/>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1717FFAE-0C4D-1769-1B51-1FD0B0B3F7FD}"/>
              </a:ext>
            </a:extLst>
          </p:cNvPr>
          <p:cNvSpPr>
            <a:spLocks noGrp="1"/>
          </p:cNvSpPr>
          <p:nvPr>
            <p:ph type="sldNum" sz="quarter" idx="12"/>
          </p:nvPr>
        </p:nvSpPr>
        <p:spPr/>
        <p:txBody>
          <a:bodyPr/>
          <a:lstStyle/>
          <a:p>
            <a:fld id="{C68AC1EC-23E2-4F0E-A5A4-674EC8DB954E}" type="slidenum">
              <a:rPr lang="en-US" smtClean="0"/>
              <a:t>12</a:t>
            </a:fld>
            <a:endParaRPr lang="en-US"/>
          </a:p>
        </p:txBody>
      </p:sp>
      <p:sp>
        <p:nvSpPr>
          <p:cNvPr id="7" name="Marcador de contenido 2">
            <a:extLst>
              <a:ext uri="{FF2B5EF4-FFF2-40B4-BE49-F238E27FC236}">
                <a16:creationId xmlns:a16="http://schemas.microsoft.com/office/drawing/2014/main" id="{AB54EEF0-8A05-FFAC-B1A2-9A40625BC533}"/>
              </a:ext>
            </a:extLst>
          </p:cNvPr>
          <p:cNvSpPr txBox="1">
            <a:spLocks/>
          </p:cNvSpPr>
          <p:nvPr/>
        </p:nvSpPr>
        <p:spPr>
          <a:xfrm>
            <a:off x="127319"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223578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C552DD-7340-8726-CCEF-9387DD3436CE}"/>
              </a:ext>
            </a:extLst>
          </p:cNvPr>
          <p:cNvSpPr>
            <a:spLocks noGrp="1"/>
          </p:cNvSpPr>
          <p:nvPr>
            <p:ph type="title"/>
          </p:nvPr>
        </p:nvSpPr>
        <p:spPr>
          <a:xfrm>
            <a:off x="1622233" y="1100008"/>
            <a:ext cx="10449784" cy="1265928"/>
          </a:xfrm>
        </p:spPr>
        <p:txBody>
          <a:bodyPr/>
          <a:lstStyle/>
          <a:p>
            <a:r>
              <a:rPr lang="es-CL" dirty="0"/>
              <a:t>Estructura del argumento de Williamson</a:t>
            </a:r>
          </a:p>
        </p:txBody>
      </p:sp>
      <p:sp>
        <p:nvSpPr>
          <p:cNvPr id="3" name="Marcador de contenido 2">
            <a:extLst>
              <a:ext uri="{FF2B5EF4-FFF2-40B4-BE49-F238E27FC236}">
                <a16:creationId xmlns:a16="http://schemas.microsoft.com/office/drawing/2014/main" id="{6B585919-F69C-96D4-E8AF-DF97C55EC9BD}"/>
              </a:ext>
            </a:extLst>
          </p:cNvPr>
          <p:cNvSpPr>
            <a:spLocks noGrp="1"/>
          </p:cNvSpPr>
          <p:nvPr>
            <p:ph idx="1"/>
          </p:nvPr>
        </p:nvSpPr>
        <p:spPr>
          <a:xfrm>
            <a:off x="1622233" y="2365936"/>
            <a:ext cx="10328973" cy="3903819"/>
          </a:xfrm>
        </p:spPr>
        <p:txBody>
          <a:bodyPr>
            <a:normAutofit/>
          </a:bodyPr>
          <a:lstStyle/>
          <a:p>
            <a:pPr algn="just"/>
            <a:r>
              <a:rPr lang="es-ES" sz="1800" dirty="0">
                <a:latin typeface="Times New Roman" panose="02020603050405020304" pitchFamily="18" charset="0"/>
                <a:cs typeface="Times New Roman" panose="02020603050405020304" pitchFamily="18" charset="0"/>
              </a:rPr>
              <a:t>COMPm, entonces, implica el análogo para orden superior del principio NNE.</a:t>
            </a:r>
          </a:p>
          <a:p>
            <a:pPr algn="just"/>
            <a:r>
              <a:rPr lang="es-ES" sz="1800" dirty="0">
                <a:latin typeface="Times New Roman" panose="02020603050405020304" pitchFamily="18" charset="0"/>
                <a:cs typeface="Times New Roman" panose="02020603050405020304" pitchFamily="18" charset="0"/>
              </a:rPr>
              <a:t>Los contingentistas tienen dos estrategias al respecto: (i) aceptar COMPm y justificar una asimetría entre la cuantificación  de primer y segundo orden, o (</a:t>
            </a:r>
            <a:r>
              <a:rPr lang="es-ES" sz="1800" dirty="0" err="1">
                <a:latin typeface="Times New Roman" panose="02020603050405020304" pitchFamily="18" charset="0"/>
                <a:cs typeface="Times New Roman" panose="02020603050405020304" pitchFamily="18" charset="0"/>
              </a:rPr>
              <a:t>ii</a:t>
            </a:r>
            <a:r>
              <a:rPr lang="es-ES" sz="1800" dirty="0">
                <a:latin typeface="Times New Roman" panose="02020603050405020304" pitchFamily="18" charset="0"/>
                <a:cs typeface="Times New Roman" panose="02020603050405020304" pitchFamily="18" charset="0"/>
              </a:rPr>
              <a:t>) buscar un principio de comprensión más débil, que no derive en el necesitismo.</a:t>
            </a:r>
          </a:p>
          <a:p>
            <a:pPr algn="just"/>
            <a:r>
              <a:rPr lang="es-ES" sz="1800" dirty="0">
                <a:latin typeface="Times New Roman" panose="02020603050405020304" pitchFamily="18" charset="0"/>
                <a:cs typeface="Times New Roman" panose="02020603050405020304" pitchFamily="18" charset="0"/>
              </a:rPr>
              <a:t>Brevemente (i): el rastreo a partir de propiedades cualitativas y/o relacionales</a:t>
            </a:r>
          </a:p>
          <a:p>
            <a:pPr algn="just"/>
            <a:r>
              <a:rPr lang="es-ES" sz="1800" dirty="0">
                <a:latin typeface="Times New Roman" panose="02020603050405020304" pitchFamily="18" charset="0"/>
                <a:cs typeface="Times New Roman" panose="02020603050405020304" pitchFamily="18" charset="0"/>
              </a:rPr>
              <a:t>Brevemente (</a:t>
            </a:r>
            <a:r>
              <a:rPr lang="es-ES" sz="1800" dirty="0" err="1">
                <a:latin typeface="Times New Roman" panose="02020603050405020304" pitchFamily="18" charset="0"/>
                <a:cs typeface="Times New Roman" panose="02020603050405020304" pitchFamily="18" charset="0"/>
              </a:rPr>
              <a:t>ii</a:t>
            </a:r>
            <a:r>
              <a:rPr lang="es-ES" sz="1800" dirty="0">
                <a:latin typeface="Times New Roman" panose="02020603050405020304" pitchFamily="18" charset="0"/>
                <a:cs typeface="Times New Roman" panose="02020603050405020304" pitchFamily="18" charset="0"/>
              </a:rPr>
              <a:t>): impedimentos matemáticos y falta de los recursos expresivos para la formalización de resultados esperables.</a:t>
            </a:r>
          </a:p>
          <a:p>
            <a:pPr algn="just"/>
            <a:r>
              <a:rPr lang="es-ES" sz="1800" dirty="0">
                <a:latin typeface="Times New Roman" panose="02020603050405020304" pitchFamily="18" charset="0"/>
                <a:cs typeface="Times New Roman" panose="02020603050405020304" pitchFamily="18" charset="0"/>
              </a:rPr>
              <a:t>El contingentista se ve en la incómoda posición de un aparato formal sumamente pobre en cuanto a sus dispositivos, o una posición anti-naturalista muy lejana a sus intenciones iniciales.</a:t>
            </a:r>
            <a:endParaRPr lang="es-CL" sz="1800" dirty="0">
              <a:latin typeface="Times New Roman" panose="02020603050405020304" pitchFamily="18" charset="0"/>
              <a:cs typeface="Times New Roman" panose="02020603050405020304" pitchFamily="18" charset="0"/>
            </a:endParaRPr>
          </a:p>
        </p:txBody>
      </p:sp>
      <p:sp>
        <p:nvSpPr>
          <p:cNvPr id="5" name="Marcador de pie de página 4">
            <a:extLst>
              <a:ext uri="{FF2B5EF4-FFF2-40B4-BE49-F238E27FC236}">
                <a16:creationId xmlns:a16="http://schemas.microsoft.com/office/drawing/2014/main" id="{7BA7F30D-228B-7045-A400-CCFE08555909}"/>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290D2391-D36F-5A92-65DD-3048D561B78D}"/>
              </a:ext>
            </a:extLst>
          </p:cNvPr>
          <p:cNvSpPr>
            <a:spLocks noGrp="1"/>
          </p:cNvSpPr>
          <p:nvPr>
            <p:ph type="sldNum" sz="quarter" idx="12"/>
          </p:nvPr>
        </p:nvSpPr>
        <p:spPr/>
        <p:txBody>
          <a:bodyPr/>
          <a:lstStyle/>
          <a:p>
            <a:fld id="{C68AC1EC-23E2-4F0E-A5A4-674EC8DB954E}" type="slidenum">
              <a:rPr lang="en-US" smtClean="0"/>
              <a:t>13</a:t>
            </a:fld>
            <a:endParaRPr lang="en-US"/>
          </a:p>
        </p:txBody>
      </p:sp>
      <p:sp>
        <p:nvSpPr>
          <p:cNvPr id="7" name="Marcador de contenido 2">
            <a:extLst>
              <a:ext uri="{FF2B5EF4-FFF2-40B4-BE49-F238E27FC236}">
                <a16:creationId xmlns:a16="http://schemas.microsoft.com/office/drawing/2014/main" id="{BC7A2F23-42FD-96F6-23D4-E15BB0B6C770}"/>
              </a:ext>
            </a:extLst>
          </p:cNvPr>
          <p:cNvSpPr txBox="1">
            <a:spLocks/>
          </p:cNvSpPr>
          <p:nvPr/>
        </p:nvSpPr>
        <p:spPr>
          <a:xfrm>
            <a:off x="127319"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914767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6450DAE-2DCB-F2A1-814A-909EE4D706FA}"/>
              </a:ext>
            </a:extLst>
          </p:cNvPr>
          <p:cNvSpPr>
            <a:spLocks noGrp="1"/>
          </p:cNvSpPr>
          <p:nvPr>
            <p:ph type="title"/>
          </p:nvPr>
        </p:nvSpPr>
        <p:spPr>
          <a:xfrm>
            <a:off x="1614897" y="892056"/>
            <a:ext cx="10449784" cy="1265928"/>
          </a:xfrm>
        </p:spPr>
        <p:txBody>
          <a:bodyPr/>
          <a:lstStyle/>
          <a:p>
            <a:r>
              <a:rPr lang="es-CL" dirty="0"/>
              <a:t>El tema que nos convoca</a:t>
            </a:r>
          </a:p>
        </p:txBody>
      </p:sp>
      <p:sp>
        <p:nvSpPr>
          <p:cNvPr id="3" name="Marcador de contenido 2">
            <a:extLst>
              <a:ext uri="{FF2B5EF4-FFF2-40B4-BE49-F238E27FC236}">
                <a16:creationId xmlns:a16="http://schemas.microsoft.com/office/drawing/2014/main" id="{17C52A92-BB47-3E53-3414-6184F8B7A32A}"/>
              </a:ext>
            </a:extLst>
          </p:cNvPr>
          <p:cNvSpPr>
            <a:spLocks noGrp="1"/>
          </p:cNvSpPr>
          <p:nvPr>
            <p:ph idx="1"/>
          </p:nvPr>
        </p:nvSpPr>
        <p:spPr>
          <a:xfrm>
            <a:off x="1613656" y="2157984"/>
            <a:ext cx="10337550" cy="3903819"/>
          </a:xfrm>
        </p:spPr>
        <p:txBody>
          <a:bodyPr/>
          <a:lstStyle/>
          <a:p>
            <a:pPr algn="just"/>
            <a:r>
              <a:rPr lang="es-ES" sz="1800" dirty="0">
                <a:latin typeface="Times New Roman" panose="02020603050405020304" pitchFamily="18" charset="0"/>
                <a:cs typeface="Times New Roman" panose="02020603050405020304" pitchFamily="18" charset="0"/>
              </a:rPr>
              <a:t>El problema de (i): el principio original COMPm permite una instancia de este que parecería estar representando, de hecho, la afirmación de la propiedad particular necesaria de cada individuo: </a:t>
            </a:r>
            <a:r>
              <a:rPr lang="es-ES" sz="1800" i="1" dirty="0">
                <a:latin typeface="Times New Roman" panose="02020603050405020304" pitchFamily="18" charset="0"/>
                <a:cs typeface="Times New Roman" panose="02020603050405020304" pitchFamily="18" charset="0"/>
              </a:rPr>
              <a:t>haecceitas</a:t>
            </a:r>
            <a:r>
              <a:rPr lang="es-ES" sz="1800" dirty="0">
                <a:latin typeface="Times New Roman" panose="02020603050405020304" pitchFamily="18" charset="0"/>
                <a:cs typeface="Times New Roman" panose="02020603050405020304" pitchFamily="18" charset="0"/>
              </a:rPr>
              <a:t>. </a:t>
            </a:r>
          </a:p>
          <a:p>
            <a:pPr algn="just"/>
            <a:r>
              <a:rPr lang="es-ES" sz="1800" dirty="0">
                <a:latin typeface="Times New Roman" panose="02020603050405020304" pitchFamily="18" charset="0"/>
                <a:cs typeface="Times New Roman" panose="02020603050405020304" pitchFamily="18" charset="0"/>
              </a:rPr>
              <a:t>Esto es: la propiedad que tiene un objeto de ser idéntico a sí mismo.</a:t>
            </a:r>
          </a:p>
          <a:p>
            <a:pPr algn="just"/>
            <a:r>
              <a:rPr lang="es-CL" sz="1800" i="1"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Ɐ</a:t>
            </a:r>
            <a:r>
              <a:rPr lang="es-CL" sz="1800" i="1" kern="100" dirty="0" err="1">
                <a:effectLst/>
                <a:latin typeface="Times New Roman" panose="02020603050405020304" pitchFamily="18" charset="0"/>
                <a:ea typeface="Aptos" panose="020B0004020202020204" pitchFamily="34" charset="0"/>
                <a:cs typeface="Arial" panose="020B0604020202020204" pitchFamily="34" charset="0"/>
              </a:rPr>
              <a:t>y□</a:t>
            </a:r>
            <a:r>
              <a:rPr lang="es-CL" sz="1800" kern="100" dirty="0" err="1">
                <a:effectLst/>
                <a:latin typeface="Times New Roman" panose="02020603050405020304" pitchFamily="18" charset="0"/>
                <a:ea typeface="Aptos" panose="020B0004020202020204" pitchFamily="34" charset="0"/>
                <a:cs typeface="Arial" panose="020B0604020202020204" pitchFamily="34" charset="0"/>
              </a:rPr>
              <a:t>Ǝ</a:t>
            </a:r>
            <a:r>
              <a:rPr lang="es-CL" sz="1800" i="1" kern="100" dirty="0" err="1">
                <a:latin typeface="Times New Roman" panose="02020603050405020304" pitchFamily="18" charset="0"/>
                <a:ea typeface="Aptos" panose="020B0004020202020204" pitchFamily="34" charset="0"/>
                <a:cs typeface="Arial" panose="020B0604020202020204" pitchFamily="34" charset="0"/>
              </a:rPr>
              <a:t>X</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□Ɐ</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x </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i="1" kern="100" dirty="0" err="1">
                <a:effectLst/>
                <a:latin typeface="Times New Roman" panose="02020603050405020304" pitchFamily="18" charset="0"/>
                <a:ea typeface="Aptos" panose="020B0004020202020204" pitchFamily="34" charset="0"/>
                <a:cs typeface="Arial" panose="020B0604020202020204" pitchFamily="34" charset="0"/>
              </a:rPr>
              <a:t>Xx</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 </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 </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x</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y</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p>
          <a:p>
            <a:pPr algn="just"/>
            <a:r>
              <a:rPr lang="es-CL" sz="1800" kern="100" dirty="0">
                <a:latin typeface="Times New Roman" panose="02020603050405020304" pitchFamily="18" charset="0"/>
                <a:ea typeface="Aptos" panose="020B0004020202020204" pitchFamily="34" charset="0"/>
                <a:cs typeface="Arial" panose="020B0604020202020204" pitchFamily="34" charset="0"/>
              </a:rPr>
              <a:t>Fíjense como esta es una instancia de </a:t>
            </a:r>
            <a:r>
              <a:rPr lang="es-CL" sz="1800" dirty="0">
                <a:latin typeface="Times New Roman" panose="02020603050405020304" pitchFamily="18" charset="0"/>
                <a:cs typeface="Times New Roman" panose="02020603050405020304" pitchFamily="18" charset="0"/>
              </a:rPr>
              <a:t>COMP</a:t>
            </a:r>
            <a:r>
              <a:rPr lang="es-CL" sz="1200" dirty="0">
                <a:latin typeface="Times New Roman" panose="02020603050405020304" pitchFamily="18" charset="0"/>
                <a:cs typeface="Times New Roman" panose="02020603050405020304" pitchFamily="18" charset="0"/>
              </a:rPr>
              <a:t>m </a:t>
            </a:r>
            <a:r>
              <a:rPr lang="es-CL" sz="1800" dirty="0">
                <a:latin typeface="Times New Roman" panose="02020603050405020304" pitchFamily="18" charset="0"/>
                <a:cs typeface="Times New Roman" panose="02020603050405020304" pitchFamily="18" charset="0"/>
              </a:rPr>
              <a:t>∃</a:t>
            </a:r>
            <a:r>
              <a:rPr lang="es-CL" sz="1800" i="1" dirty="0">
                <a:latin typeface="Times New Roman" panose="02020603050405020304" pitchFamily="18" charset="0"/>
                <a:cs typeface="Times New Roman" panose="02020603050405020304" pitchFamily="18" charset="0"/>
              </a:rPr>
              <a:t>X</a:t>
            </a:r>
            <a:r>
              <a:rPr lang="es-CL" sz="1800" dirty="0">
                <a:latin typeface="Times New Roman" panose="02020603050405020304" pitchFamily="18" charset="0"/>
                <a:cs typeface="Times New Roman" panose="02020603050405020304" pitchFamily="18" charset="0"/>
              </a:rPr>
              <a:t>□∀</a:t>
            </a:r>
            <a:r>
              <a:rPr lang="es-CL" sz="1800" i="1" dirty="0">
                <a:latin typeface="Times New Roman" panose="02020603050405020304" pitchFamily="18" charset="0"/>
                <a:cs typeface="Times New Roman" panose="02020603050405020304" pitchFamily="18" charset="0"/>
              </a:rPr>
              <a:t>x</a:t>
            </a:r>
            <a:r>
              <a:rPr lang="es-CL" sz="1800" dirty="0">
                <a:latin typeface="Times New Roman" panose="02020603050405020304" pitchFamily="18" charset="0"/>
                <a:cs typeface="Times New Roman" panose="02020603050405020304" pitchFamily="18" charset="0"/>
              </a:rPr>
              <a:t>(</a:t>
            </a:r>
            <a:r>
              <a:rPr lang="es-CL" sz="1800" i="1" dirty="0" err="1">
                <a:latin typeface="Times New Roman" panose="02020603050405020304" pitchFamily="18" charset="0"/>
                <a:cs typeface="Times New Roman" panose="02020603050405020304" pitchFamily="18" charset="0"/>
              </a:rPr>
              <a:t>Xx</a:t>
            </a:r>
            <a:r>
              <a:rPr lang="es-CL" sz="1800" dirty="0">
                <a:latin typeface="Times New Roman" panose="02020603050405020304" pitchFamily="18" charset="0"/>
                <a:cs typeface="Times New Roman" panose="02020603050405020304" pitchFamily="18" charset="0"/>
              </a:rPr>
              <a:t> ↔ </a:t>
            </a:r>
            <a:r>
              <a:rPr lang="es-CL" sz="1800" i="1" dirty="0">
                <a:latin typeface="Times New Roman" panose="02020603050405020304" pitchFamily="18" charset="0"/>
                <a:cs typeface="Times New Roman" panose="02020603050405020304" pitchFamily="18" charset="0"/>
              </a:rPr>
              <a:t>A</a:t>
            </a:r>
            <a:r>
              <a:rPr lang="es-CL" sz="1800" dirty="0">
                <a:latin typeface="Times New Roman" panose="02020603050405020304" pitchFamily="18" charset="0"/>
                <a:cs typeface="Times New Roman" panose="02020603050405020304" pitchFamily="18" charset="0"/>
              </a:rPr>
              <a:t>)</a:t>
            </a:r>
            <a:endParaRPr lang="es-CL" sz="1800" kern="100" dirty="0">
              <a:effectLst/>
              <a:latin typeface="Times New Roman" panose="02020603050405020304" pitchFamily="18" charset="0"/>
              <a:ea typeface="Aptos" panose="020B0004020202020204" pitchFamily="34" charset="0"/>
              <a:cs typeface="Arial" panose="020B0604020202020204" pitchFamily="34" charset="0"/>
            </a:endParaRPr>
          </a:p>
          <a:p>
            <a:pPr algn="just"/>
            <a:r>
              <a:rPr lang="es-CL" sz="1800" kern="100" dirty="0">
                <a:latin typeface="Times New Roman" panose="02020603050405020304" pitchFamily="18" charset="0"/>
                <a:cs typeface="Arial" panose="020B0604020202020204" pitchFamily="34" charset="0"/>
              </a:rPr>
              <a:t>Necesariamente, para cada objeto, necesariamente existe la propiedad de ser ese mismo objeto: tener esta es necesaria y suficiente para ser idéntico a sí mismo.</a:t>
            </a:r>
          </a:p>
          <a:p>
            <a:pPr algn="just"/>
            <a:r>
              <a:rPr lang="es-CL" sz="1800" kern="100" dirty="0">
                <a:latin typeface="Times New Roman" panose="02020603050405020304" pitchFamily="18" charset="0"/>
                <a:cs typeface="Arial" panose="020B0604020202020204" pitchFamily="34" charset="0"/>
              </a:rPr>
              <a:t>El contingentista debiera responder: ¿Cómo explicar la necesidad de la propiedad de individuación, pero la contingencia del objeto ‘portante’ de esta?</a:t>
            </a:r>
            <a:endParaRPr lang="es-ES" sz="1800" dirty="0">
              <a:latin typeface="Times New Roman" panose="02020603050405020304" pitchFamily="18" charset="0"/>
              <a:cs typeface="Times New Roman" panose="02020603050405020304" pitchFamily="18" charset="0"/>
            </a:endParaRPr>
          </a:p>
          <a:p>
            <a:endParaRPr lang="es-CL" dirty="0"/>
          </a:p>
        </p:txBody>
      </p:sp>
      <p:sp>
        <p:nvSpPr>
          <p:cNvPr id="5" name="Marcador de pie de página 4">
            <a:extLst>
              <a:ext uri="{FF2B5EF4-FFF2-40B4-BE49-F238E27FC236}">
                <a16:creationId xmlns:a16="http://schemas.microsoft.com/office/drawing/2014/main" id="{C6613DF9-861B-686E-B9A2-BF8314F8F95D}"/>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5F55EE78-806E-5F2A-1117-F0C3FF1544F1}"/>
              </a:ext>
            </a:extLst>
          </p:cNvPr>
          <p:cNvSpPr>
            <a:spLocks noGrp="1"/>
          </p:cNvSpPr>
          <p:nvPr>
            <p:ph type="sldNum" sz="quarter" idx="12"/>
          </p:nvPr>
        </p:nvSpPr>
        <p:spPr/>
        <p:txBody>
          <a:bodyPr/>
          <a:lstStyle/>
          <a:p>
            <a:fld id="{C68AC1EC-23E2-4F0E-A5A4-674EC8DB954E}" type="slidenum">
              <a:rPr lang="en-US" smtClean="0"/>
              <a:t>14</a:t>
            </a:fld>
            <a:endParaRPr lang="en-US"/>
          </a:p>
        </p:txBody>
      </p:sp>
      <p:sp>
        <p:nvSpPr>
          <p:cNvPr id="7" name="Marcador de contenido 2">
            <a:extLst>
              <a:ext uri="{FF2B5EF4-FFF2-40B4-BE49-F238E27FC236}">
                <a16:creationId xmlns:a16="http://schemas.microsoft.com/office/drawing/2014/main" id="{1E123334-6C36-D4B0-0A33-9340B513323F}"/>
              </a:ext>
            </a:extLst>
          </p:cNvPr>
          <p:cNvSpPr txBox="1">
            <a:spLocks/>
          </p:cNvSpPr>
          <p:nvPr/>
        </p:nvSpPr>
        <p:spPr>
          <a:xfrm>
            <a:off x="127319"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67672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4D7A82F-A955-EB9A-2C8F-808BEEBBF90F}"/>
              </a:ext>
            </a:extLst>
          </p:cNvPr>
          <p:cNvSpPr>
            <a:spLocks noGrp="1"/>
          </p:cNvSpPr>
          <p:nvPr>
            <p:ph type="title"/>
          </p:nvPr>
        </p:nvSpPr>
        <p:spPr>
          <a:xfrm>
            <a:off x="1613656" y="697103"/>
            <a:ext cx="10449784" cy="1265928"/>
          </a:xfrm>
        </p:spPr>
        <p:txBody>
          <a:bodyPr/>
          <a:lstStyle/>
          <a:p>
            <a:r>
              <a:rPr lang="es-CL" dirty="0"/>
              <a:t>El problema para el contingentista</a:t>
            </a:r>
          </a:p>
        </p:txBody>
      </p:sp>
      <p:sp>
        <p:nvSpPr>
          <p:cNvPr id="3" name="Marcador de contenido 2">
            <a:extLst>
              <a:ext uri="{FF2B5EF4-FFF2-40B4-BE49-F238E27FC236}">
                <a16:creationId xmlns:a16="http://schemas.microsoft.com/office/drawing/2014/main" id="{59B8AB28-23D1-CB08-4F8C-45EAEF070755}"/>
              </a:ext>
            </a:extLst>
          </p:cNvPr>
          <p:cNvSpPr>
            <a:spLocks noGrp="1"/>
          </p:cNvSpPr>
          <p:nvPr>
            <p:ph idx="1"/>
          </p:nvPr>
        </p:nvSpPr>
        <p:spPr>
          <a:xfrm>
            <a:off x="1613656" y="1963031"/>
            <a:ext cx="10333882" cy="3795513"/>
          </a:xfrm>
        </p:spPr>
        <p:txBody>
          <a:bodyPr>
            <a:normAutofit/>
          </a:bodyPr>
          <a:lstStyle/>
          <a:p>
            <a:pPr algn="just"/>
            <a:r>
              <a:rPr lang="es-ES" sz="1600" dirty="0">
                <a:latin typeface="Times New Roman" panose="02020603050405020304" pitchFamily="18" charset="0"/>
                <a:cs typeface="Times New Roman" panose="02020603050405020304" pitchFamily="18" charset="0"/>
              </a:rPr>
              <a:t>¿</a:t>
            </a:r>
            <a:r>
              <a:rPr lang="es-ES" sz="1800" dirty="0">
                <a:latin typeface="Times New Roman" panose="02020603050405020304" pitchFamily="18" charset="0"/>
                <a:cs typeface="Times New Roman" panose="02020603050405020304" pitchFamily="18" charset="0"/>
              </a:rPr>
              <a:t>Cómo explicar la asimetría entre los cuantificadores entonces? </a:t>
            </a:r>
          </a:p>
          <a:p>
            <a:pPr algn="just"/>
            <a:r>
              <a:rPr lang="es-ES" sz="1800" dirty="0">
                <a:latin typeface="Times New Roman" panose="02020603050405020304" pitchFamily="18" charset="0"/>
                <a:cs typeface="Times New Roman" panose="02020603050405020304" pitchFamily="18" charset="0"/>
              </a:rPr>
              <a:t>Williamson propone “dos” alternativas:</a:t>
            </a:r>
          </a:p>
          <a:p>
            <a:pPr marL="0" indent="0" algn="just">
              <a:buNone/>
            </a:pPr>
            <a:r>
              <a:rPr lang="es-ES" sz="1800" dirty="0">
                <a:latin typeface="Times New Roman" panose="02020603050405020304" pitchFamily="18" charset="0"/>
                <a:cs typeface="Times New Roman" panose="02020603050405020304" pitchFamily="18" charset="0"/>
              </a:rPr>
              <a:t>	a. la “estrategia relacional”</a:t>
            </a:r>
          </a:p>
          <a:p>
            <a:pPr marL="0" indent="0" algn="just">
              <a:buNone/>
            </a:pPr>
            <a:r>
              <a:rPr lang="es-ES" sz="1800" dirty="0">
                <a:latin typeface="Times New Roman" panose="02020603050405020304" pitchFamily="18" charset="0"/>
                <a:cs typeface="Times New Roman" panose="02020603050405020304" pitchFamily="18" charset="0"/>
              </a:rPr>
              <a:t>	b. las propiedades meramente cualitativas</a:t>
            </a:r>
          </a:p>
          <a:p>
            <a:pPr algn="just"/>
            <a:r>
              <a:rPr lang="en-US" sz="1800" dirty="0">
                <a:latin typeface="Times New Roman" panose="02020603050405020304" pitchFamily="18" charset="0"/>
                <a:cs typeface="Times New Roman" panose="02020603050405020304" pitchFamily="18" charset="0"/>
              </a:rPr>
              <a:t>«Thus the purely qualitative conception of properties may well require a highly contentious form of the identity of </a:t>
            </a:r>
            <a:r>
              <a:rPr lang="en-US" sz="1800" dirty="0" err="1">
                <a:latin typeface="Times New Roman" panose="02020603050405020304" pitchFamily="18" charset="0"/>
                <a:cs typeface="Times New Roman" panose="02020603050405020304" pitchFamily="18" charset="0"/>
              </a:rPr>
              <a:t>indiscernibles</a:t>
            </a:r>
            <a:r>
              <a:rPr lang="en-US" sz="1800" dirty="0">
                <a:latin typeface="Times New Roman" panose="02020603050405020304" pitchFamily="18" charset="0"/>
                <a:cs typeface="Times New Roman" panose="02020603050405020304" pitchFamily="18" charset="0"/>
              </a:rPr>
              <a:t> for individuals, </a:t>
            </a:r>
            <a:r>
              <a:rPr lang="en-US" sz="1800" i="1" dirty="0">
                <a:latin typeface="Times New Roman" panose="02020603050405020304" pitchFamily="18" charset="0"/>
                <a:cs typeface="Times New Roman" panose="02020603050405020304" pitchFamily="18" charset="0"/>
              </a:rPr>
              <a:t>on which qualitative identity entails numerical identity</a:t>
            </a:r>
            <a:r>
              <a:rPr lang="en-US" sz="1800" dirty="0">
                <a:latin typeface="Times New Roman" panose="02020603050405020304" pitchFamily="18" charset="0"/>
                <a:cs typeface="Times New Roman" panose="02020603050405020304" pitchFamily="18" charset="0"/>
              </a:rPr>
              <a:t>. That is a far less plausible claim than the trivial form of the identity of </a:t>
            </a:r>
            <a:r>
              <a:rPr lang="en-US" sz="1800" dirty="0" err="1">
                <a:latin typeface="Times New Roman" panose="02020603050405020304" pitchFamily="18" charset="0"/>
                <a:cs typeface="Times New Roman" panose="02020603050405020304" pitchFamily="18" charset="0"/>
              </a:rPr>
              <a:t>indiscernibles</a:t>
            </a:r>
            <a:r>
              <a:rPr lang="en-US" sz="1800" dirty="0">
                <a:latin typeface="Times New Roman" panose="02020603050405020304" pitchFamily="18" charset="0"/>
                <a:cs typeface="Times New Roman" panose="02020603050405020304" pitchFamily="18" charset="0"/>
              </a:rPr>
              <a:t> that permits non-qualitative properties such as identity with </a:t>
            </a:r>
            <a:r>
              <a:rPr lang="en-US" sz="1800" i="1" dirty="0">
                <a:latin typeface="Times New Roman" panose="02020603050405020304" pitchFamily="18" charset="0"/>
                <a:cs typeface="Times New Roman" panose="02020603050405020304" pitchFamily="18" charset="0"/>
              </a:rPr>
              <a:t>y»</a:t>
            </a:r>
            <a:r>
              <a:rPr lang="en-US" sz="1800" dirty="0">
                <a:latin typeface="Times New Roman" panose="02020603050405020304" pitchFamily="18" charset="0"/>
                <a:cs typeface="Times New Roman" panose="02020603050405020304" pitchFamily="18" charset="0"/>
              </a:rPr>
              <a:t>. (Williamson, 2013, 271-72. </a:t>
            </a:r>
            <a:r>
              <a:rPr lang="en-US" sz="1800" dirty="0" err="1">
                <a:latin typeface="Times New Roman" panose="02020603050405020304" pitchFamily="18" charset="0"/>
                <a:cs typeface="Times New Roman" panose="02020603050405020304" pitchFamily="18" charset="0"/>
              </a:rPr>
              <a:t>Destacado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propio</a:t>
            </a:r>
            <a:r>
              <a:rPr lang="en-US" sz="1800" dirty="0">
                <a:latin typeface="Times New Roman" panose="02020603050405020304" pitchFamily="18" charset="0"/>
                <a:cs typeface="Times New Roman" panose="02020603050405020304" pitchFamily="18" charset="0"/>
              </a:rPr>
              <a:t>).</a:t>
            </a:r>
          </a:p>
          <a:p>
            <a:endParaRPr lang="es-ES" sz="1600" dirty="0">
              <a:latin typeface="Times New Roman" panose="02020603050405020304" pitchFamily="18" charset="0"/>
              <a:cs typeface="Times New Roman" panose="02020603050405020304" pitchFamily="18" charset="0"/>
            </a:endParaRPr>
          </a:p>
          <a:p>
            <a:endParaRPr lang="es-ES" sz="1600" dirty="0">
              <a:latin typeface="Times New Roman" panose="02020603050405020304" pitchFamily="18" charset="0"/>
              <a:cs typeface="Times New Roman" panose="02020603050405020304" pitchFamily="18" charset="0"/>
            </a:endParaRPr>
          </a:p>
          <a:p>
            <a:endParaRPr lang="es-CL" dirty="0"/>
          </a:p>
        </p:txBody>
      </p:sp>
      <p:sp>
        <p:nvSpPr>
          <p:cNvPr id="5" name="Marcador de pie de página 4">
            <a:extLst>
              <a:ext uri="{FF2B5EF4-FFF2-40B4-BE49-F238E27FC236}">
                <a16:creationId xmlns:a16="http://schemas.microsoft.com/office/drawing/2014/main" id="{87AF0613-03DA-C22B-0594-3248A5C5E8E9}"/>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32F1AFEB-38DA-D5DF-4CF7-A2CCBB64D84B}"/>
              </a:ext>
            </a:extLst>
          </p:cNvPr>
          <p:cNvSpPr>
            <a:spLocks noGrp="1"/>
          </p:cNvSpPr>
          <p:nvPr>
            <p:ph type="sldNum" sz="quarter" idx="12"/>
          </p:nvPr>
        </p:nvSpPr>
        <p:spPr/>
        <p:txBody>
          <a:bodyPr/>
          <a:lstStyle/>
          <a:p>
            <a:fld id="{C68AC1EC-23E2-4F0E-A5A4-674EC8DB954E}" type="slidenum">
              <a:rPr lang="en-US" smtClean="0"/>
              <a:t>15</a:t>
            </a:fld>
            <a:endParaRPr lang="en-US"/>
          </a:p>
        </p:txBody>
      </p:sp>
      <p:sp>
        <p:nvSpPr>
          <p:cNvPr id="7" name="Marcador de contenido 2">
            <a:extLst>
              <a:ext uri="{FF2B5EF4-FFF2-40B4-BE49-F238E27FC236}">
                <a16:creationId xmlns:a16="http://schemas.microsoft.com/office/drawing/2014/main" id="{B21A6380-144F-F045-67C4-67626BA3816F}"/>
              </a:ext>
            </a:extLst>
          </p:cNvPr>
          <p:cNvSpPr txBox="1">
            <a:spLocks/>
          </p:cNvSpPr>
          <p:nvPr/>
        </p:nvSpPr>
        <p:spPr>
          <a:xfrm>
            <a:off x="127319"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8780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16925F2-DE7B-2A1E-AB6A-036A44C4A318}"/>
              </a:ext>
            </a:extLst>
          </p:cNvPr>
          <p:cNvSpPr>
            <a:spLocks noGrp="1"/>
          </p:cNvSpPr>
          <p:nvPr>
            <p:ph type="title"/>
          </p:nvPr>
        </p:nvSpPr>
        <p:spPr>
          <a:xfrm>
            <a:off x="1613656" y="892056"/>
            <a:ext cx="10449784" cy="1265928"/>
          </a:xfrm>
        </p:spPr>
        <p:txBody>
          <a:bodyPr/>
          <a:lstStyle/>
          <a:p>
            <a:r>
              <a:rPr lang="es-CL" dirty="0"/>
              <a:t>Haecceitas V/S Propiedades relacionales</a:t>
            </a:r>
          </a:p>
        </p:txBody>
      </p:sp>
      <p:sp>
        <p:nvSpPr>
          <p:cNvPr id="3" name="Marcador de contenido 2">
            <a:extLst>
              <a:ext uri="{FF2B5EF4-FFF2-40B4-BE49-F238E27FC236}">
                <a16:creationId xmlns:a16="http://schemas.microsoft.com/office/drawing/2014/main" id="{F2F34D8A-406F-DBDA-C3C5-327FBBA07D19}"/>
              </a:ext>
            </a:extLst>
          </p:cNvPr>
          <p:cNvSpPr>
            <a:spLocks noGrp="1"/>
          </p:cNvSpPr>
          <p:nvPr>
            <p:ph idx="1"/>
          </p:nvPr>
        </p:nvSpPr>
        <p:spPr>
          <a:xfrm>
            <a:off x="1613656" y="2126127"/>
            <a:ext cx="10337550" cy="4230223"/>
          </a:xfrm>
        </p:spPr>
        <p:txBody>
          <a:bodyPr>
            <a:normAutofit lnSpcReduction="10000"/>
          </a:bodyPr>
          <a:lstStyle/>
          <a:p>
            <a:pPr algn="just"/>
            <a:r>
              <a:rPr lang="es-ES" sz="1900" dirty="0">
                <a:latin typeface="Times New Roman" panose="02020603050405020304" pitchFamily="18" charset="0"/>
                <a:cs typeface="Times New Roman" panose="02020603050405020304" pitchFamily="18" charset="0"/>
              </a:rPr>
              <a:t>«</a:t>
            </a:r>
            <a:r>
              <a:rPr lang="en-US" sz="1900" dirty="0">
                <a:latin typeface="Times New Roman" panose="02020603050405020304" pitchFamily="18" charset="0"/>
                <a:cs typeface="Times New Roman" panose="02020603050405020304" pitchFamily="18" charset="0"/>
              </a:rPr>
              <a:t>Haecceity, the property of primitive self-identity or primitive thisness, is posited to answer the general question as to </a:t>
            </a:r>
            <a:r>
              <a:rPr lang="en-US" sz="1900" i="1" dirty="0">
                <a:latin typeface="Times New Roman" panose="02020603050405020304" pitchFamily="18" charset="0"/>
                <a:cs typeface="Times New Roman" panose="02020603050405020304" pitchFamily="18" charset="0"/>
              </a:rPr>
              <a:t>what grounds facts about the numerical identity and diversity of individuals</a:t>
            </a:r>
            <a:r>
              <a:rPr lang="en-US" sz="1900" dirty="0">
                <a:latin typeface="Times New Roman" panose="02020603050405020304" pitchFamily="18" charset="0"/>
                <a:cs typeface="Times New Roman" panose="02020603050405020304" pitchFamily="18" charset="0"/>
              </a:rPr>
              <a:t>. If each and every fundamental individual possesses such a property then their individuality is intrinsic</a:t>
            </a:r>
            <a:r>
              <a:rPr lang="es-ES" sz="1900" dirty="0">
                <a:latin typeface="Times New Roman" panose="02020603050405020304" pitchFamily="18" charset="0"/>
                <a:cs typeface="Times New Roman" panose="02020603050405020304" pitchFamily="18" charset="0"/>
              </a:rPr>
              <a:t>» (Ladyman et al., 2007, (26). Destacado propio).</a:t>
            </a:r>
          </a:p>
          <a:p>
            <a:pPr algn="just"/>
            <a:r>
              <a:rPr lang="es-ES" sz="1900" dirty="0">
                <a:latin typeface="Times New Roman" panose="02020603050405020304" pitchFamily="18" charset="0"/>
                <a:cs typeface="Times New Roman" panose="02020603050405020304" pitchFamily="18" charset="0"/>
              </a:rPr>
              <a:t>Una de las motivaciones para el PII es la búsqueda metafísica de un principio de individuación. ¿Puede este lograrse desde dentro de los marcos de una metafísica más naturalista?</a:t>
            </a:r>
          </a:p>
          <a:p>
            <a:pPr algn="just"/>
            <a:r>
              <a:rPr lang="es-ES" sz="1900" dirty="0">
                <a:latin typeface="Times New Roman" panose="02020603050405020304" pitchFamily="18" charset="0"/>
                <a:cs typeface="Times New Roman" panose="02020603050405020304" pitchFamily="18" charset="0"/>
              </a:rPr>
              <a:t>Indeseabilidad en la aceptación de haecceitas i.e. la noción de la individualidad primitiva.</a:t>
            </a:r>
          </a:p>
          <a:p>
            <a:pPr algn="just"/>
            <a:r>
              <a:rPr lang="es-ES" sz="1900" dirty="0">
                <a:latin typeface="Times New Roman" panose="02020603050405020304" pitchFamily="18" charset="0"/>
                <a:cs typeface="Times New Roman" panose="02020603050405020304" pitchFamily="18" charset="0"/>
              </a:rPr>
              <a:t>La pregunta por la posibilidad de la identidad relacional de objetos contingentes es, justamente, la pregunta por la distintividad de estos en una estructura de un lenguaje puramente </a:t>
            </a:r>
            <a:r>
              <a:rPr lang="es-ES" sz="1900" i="1" dirty="0">
                <a:latin typeface="Times New Roman" panose="02020603050405020304" pitchFamily="18" charset="0"/>
                <a:cs typeface="Times New Roman" panose="02020603050405020304" pitchFamily="18" charset="0"/>
              </a:rPr>
              <a:t>cualitativo.</a:t>
            </a:r>
            <a:r>
              <a:rPr lang="es-ES" sz="1900" dirty="0">
                <a:latin typeface="Times New Roman" panose="02020603050405020304" pitchFamily="18" charset="0"/>
                <a:cs typeface="Times New Roman" panose="02020603050405020304" pitchFamily="18" charset="0"/>
              </a:rPr>
              <a:t> </a:t>
            </a:r>
          </a:p>
          <a:p>
            <a:pPr algn="just"/>
            <a:r>
              <a:rPr lang="es-ES" sz="1900" dirty="0">
                <a:latin typeface="Times New Roman" panose="02020603050405020304" pitchFamily="18" charset="0"/>
                <a:cs typeface="Times New Roman" panose="02020603050405020304" pitchFamily="18" charset="0"/>
              </a:rPr>
              <a:t>Esta puede ser respondida desde una estructura matemática que simule o no una cierta dimensión de la realidad/una clase de propiedades de ciertos objetos (</a:t>
            </a:r>
            <a:r>
              <a:rPr lang="es-ES" sz="1900" dirty="0" err="1">
                <a:latin typeface="Times New Roman" panose="02020603050405020304" pitchFamily="18" charset="0"/>
                <a:cs typeface="Times New Roman" panose="02020603050405020304" pitchFamily="18" charset="0"/>
              </a:rPr>
              <a:t>e.g</a:t>
            </a:r>
            <a:r>
              <a:rPr lang="es-ES" sz="1900" dirty="0">
                <a:latin typeface="Times New Roman" panose="02020603050405020304" pitchFamily="18" charset="0"/>
                <a:cs typeface="Times New Roman" panose="02020603050405020304" pitchFamily="18" charset="0"/>
              </a:rPr>
              <a:t>. modales)</a:t>
            </a:r>
          </a:p>
          <a:p>
            <a:endParaRPr lang="es-CL" dirty="0"/>
          </a:p>
        </p:txBody>
      </p:sp>
      <p:sp>
        <p:nvSpPr>
          <p:cNvPr id="5" name="Marcador de pie de página 4">
            <a:extLst>
              <a:ext uri="{FF2B5EF4-FFF2-40B4-BE49-F238E27FC236}">
                <a16:creationId xmlns:a16="http://schemas.microsoft.com/office/drawing/2014/main" id="{1331E15B-A439-5EA6-EBC6-A3ABA5A18CAE}"/>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03A85921-B548-11FB-28F1-F0C11F706802}"/>
              </a:ext>
            </a:extLst>
          </p:cNvPr>
          <p:cNvSpPr>
            <a:spLocks noGrp="1"/>
          </p:cNvSpPr>
          <p:nvPr>
            <p:ph type="sldNum" sz="quarter" idx="12"/>
          </p:nvPr>
        </p:nvSpPr>
        <p:spPr/>
        <p:txBody>
          <a:bodyPr/>
          <a:lstStyle/>
          <a:p>
            <a:fld id="{C68AC1EC-23E2-4F0E-A5A4-674EC8DB954E}" type="slidenum">
              <a:rPr lang="en-US" smtClean="0"/>
              <a:t>16</a:t>
            </a:fld>
            <a:endParaRPr lang="en-US"/>
          </a:p>
        </p:txBody>
      </p:sp>
      <p:sp>
        <p:nvSpPr>
          <p:cNvPr id="7" name="Marcador de contenido 2">
            <a:extLst>
              <a:ext uri="{FF2B5EF4-FFF2-40B4-BE49-F238E27FC236}">
                <a16:creationId xmlns:a16="http://schemas.microsoft.com/office/drawing/2014/main" id="{8461F15D-B11F-645F-D0E8-7EB773744771}"/>
              </a:ext>
            </a:extLst>
          </p:cNvPr>
          <p:cNvSpPr txBox="1">
            <a:spLocks/>
          </p:cNvSpPr>
          <p:nvPr/>
        </p:nvSpPr>
        <p:spPr>
          <a:xfrm>
            <a:off x="127319"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427200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77695F-BB2C-C340-6076-190D6E495AB1}"/>
              </a:ext>
            </a:extLst>
          </p:cNvPr>
          <p:cNvSpPr>
            <a:spLocks noGrp="1"/>
          </p:cNvSpPr>
          <p:nvPr>
            <p:ph type="title"/>
          </p:nvPr>
        </p:nvSpPr>
        <p:spPr>
          <a:xfrm>
            <a:off x="1614897" y="892056"/>
            <a:ext cx="10449784" cy="1265928"/>
          </a:xfrm>
        </p:spPr>
        <p:txBody>
          <a:bodyPr/>
          <a:lstStyle/>
          <a:p>
            <a:r>
              <a:rPr lang="es-CL" dirty="0"/>
              <a:t>Identidad y discernibilidad: James Ladyman</a:t>
            </a:r>
          </a:p>
        </p:txBody>
      </p:sp>
      <p:sp>
        <p:nvSpPr>
          <p:cNvPr id="3" name="Marcador de contenido 2">
            <a:extLst>
              <a:ext uri="{FF2B5EF4-FFF2-40B4-BE49-F238E27FC236}">
                <a16:creationId xmlns:a16="http://schemas.microsoft.com/office/drawing/2014/main" id="{95D95AAD-CD19-0F18-0333-58BB2B95525E}"/>
              </a:ext>
            </a:extLst>
          </p:cNvPr>
          <p:cNvSpPr>
            <a:spLocks noGrp="1"/>
          </p:cNvSpPr>
          <p:nvPr>
            <p:ph idx="1"/>
          </p:nvPr>
        </p:nvSpPr>
        <p:spPr>
          <a:xfrm>
            <a:off x="1613656" y="2157984"/>
            <a:ext cx="10337550" cy="4198366"/>
          </a:xfrm>
        </p:spPr>
        <p:txBody>
          <a:bodyPr>
            <a:normAutofit/>
          </a:bodyPr>
          <a:lstStyle/>
          <a:p>
            <a:pPr algn="just"/>
            <a:r>
              <a:rPr lang="es-CL" sz="1800" dirty="0">
                <a:latin typeface="Times New Roman" panose="02020603050405020304" pitchFamily="18" charset="0"/>
                <a:cs typeface="Times New Roman" panose="02020603050405020304" pitchFamily="18" charset="0"/>
              </a:rPr>
              <a:t>La pregunta acerca de si las relaciones de identidad y de diversidad en un cierto dominio son definibles o están lógicamente determinadas exclusivamente por propiedades </a:t>
            </a:r>
            <a:r>
              <a:rPr lang="es-CL" sz="1800" i="1" dirty="0">
                <a:latin typeface="Times New Roman" panose="02020603050405020304" pitchFamily="18" charset="0"/>
                <a:cs typeface="Times New Roman" panose="02020603050405020304" pitchFamily="18" charset="0"/>
              </a:rPr>
              <a:t>cualitativas </a:t>
            </a:r>
            <a:r>
              <a:rPr lang="es-CL" sz="1800" dirty="0">
                <a:latin typeface="Times New Roman" panose="02020603050405020304" pitchFamily="18" charset="0"/>
                <a:cs typeface="Times New Roman" panose="02020603050405020304" pitchFamily="18" charset="0"/>
              </a:rPr>
              <a:t>y </a:t>
            </a:r>
            <a:r>
              <a:rPr lang="es-CL" sz="1800" i="1" dirty="0">
                <a:latin typeface="Times New Roman" panose="02020603050405020304" pitchFamily="18" charset="0"/>
                <a:cs typeface="Times New Roman" panose="02020603050405020304" pitchFamily="18" charset="0"/>
              </a:rPr>
              <a:t>relacionales.</a:t>
            </a:r>
          </a:p>
          <a:p>
            <a:pPr algn="just"/>
            <a:r>
              <a:rPr lang="es-CL" sz="1800" dirty="0">
                <a:latin typeface="Times New Roman" panose="02020603050405020304" pitchFamily="18" charset="0"/>
                <a:cs typeface="Times New Roman" panose="02020603050405020304" pitchFamily="18" charset="0"/>
              </a:rPr>
              <a:t>Una estructura consiste en (i) un </a:t>
            </a:r>
            <a:r>
              <a:rPr lang="es-CL" sz="1800" i="1" dirty="0">
                <a:latin typeface="Times New Roman" panose="02020603050405020304" pitchFamily="18" charset="0"/>
                <a:cs typeface="Times New Roman" panose="02020603050405020304" pitchFamily="18" charset="0"/>
              </a:rPr>
              <a:t>dominio, </a:t>
            </a:r>
            <a:r>
              <a:rPr lang="es-CL" sz="1800" dirty="0">
                <a:latin typeface="Times New Roman" panose="02020603050405020304" pitchFamily="18" charset="0"/>
                <a:cs typeface="Times New Roman" panose="02020603050405020304" pitchFamily="18" charset="0"/>
              </a:rPr>
              <a:t>conjunto de objetos; (</a:t>
            </a:r>
            <a:r>
              <a:rPr lang="es-CL" sz="1800" dirty="0" err="1">
                <a:latin typeface="Times New Roman" panose="02020603050405020304" pitchFamily="18" charset="0"/>
                <a:cs typeface="Times New Roman" panose="02020603050405020304" pitchFamily="18" charset="0"/>
              </a:rPr>
              <a:t>ii</a:t>
            </a:r>
            <a:r>
              <a:rPr lang="es-CL" sz="1800" dirty="0">
                <a:latin typeface="Times New Roman" panose="02020603050405020304" pitchFamily="18" charset="0"/>
                <a:cs typeface="Times New Roman" panose="02020603050405020304" pitchFamily="18" charset="0"/>
              </a:rPr>
              <a:t>) una colección de elementos distinguidos en dicho dominio, </a:t>
            </a:r>
            <a:r>
              <a:rPr lang="es-CL" sz="1800" i="1" dirty="0">
                <a:latin typeface="Times New Roman" panose="02020603050405020304" pitchFamily="18" charset="0"/>
                <a:cs typeface="Times New Roman" panose="02020603050405020304" pitchFamily="18" charset="0"/>
              </a:rPr>
              <a:t>constantes; </a:t>
            </a:r>
            <a:r>
              <a:rPr lang="es-CL" sz="1800" dirty="0">
                <a:latin typeface="Times New Roman" panose="02020603050405020304" pitchFamily="18" charset="0"/>
                <a:cs typeface="Times New Roman" panose="02020603050405020304" pitchFamily="18" charset="0"/>
              </a:rPr>
              <a:t>(</a:t>
            </a:r>
            <a:r>
              <a:rPr lang="es-CL" sz="1800" dirty="0" err="1">
                <a:latin typeface="Times New Roman" panose="02020603050405020304" pitchFamily="18" charset="0"/>
                <a:cs typeface="Times New Roman" panose="02020603050405020304" pitchFamily="18" charset="0"/>
              </a:rPr>
              <a:t>iii</a:t>
            </a:r>
            <a:r>
              <a:rPr lang="es-CL" sz="1800" dirty="0">
                <a:latin typeface="Times New Roman" panose="02020603050405020304" pitchFamily="18" charset="0"/>
                <a:cs typeface="Times New Roman" panose="02020603050405020304" pitchFamily="18" charset="0"/>
              </a:rPr>
              <a:t>) para cada </a:t>
            </a:r>
            <a:r>
              <a:rPr lang="es-CL" sz="1800" i="1" dirty="0">
                <a:latin typeface="Times New Roman" panose="02020603050405020304" pitchFamily="18" charset="0"/>
                <a:cs typeface="Times New Roman" panose="02020603050405020304" pitchFamily="18" charset="0"/>
              </a:rPr>
              <a:t>n, </a:t>
            </a:r>
            <a:r>
              <a:rPr lang="es-CL" sz="1800" dirty="0">
                <a:latin typeface="Times New Roman" panose="02020603050405020304" pitchFamily="18" charset="0"/>
                <a:cs typeface="Times New Roman" panose="02020603050405020304" pitchFamily="18" charset="0"/>
              </a:rPr>
              <a:t>una colección de relaciones de </a:t>
            </a:r>
            <a:r>
              <a:rPr lang="es-CL" sz="1800" i="1" dirty="0">
                <a:latin typeface="Times New Roman" panose="02020603050405020304" pitchFamily="18" charset="0"/>
                <a:cs typeface="Times New Roman" panose="02020603050405020304" pitchFamily="18" charset="0"/>
              </a:rPr>
              <a:t>n-</a:t>
            </a:r>
            <a:r>
              <a:rPr lang="es-CL" sz="1800" dirty="0">
                <a:latin typeface="Times New Roman" panose="02020603050405020304" pitchFamily="18" charset="0"/>
                <a:cs typeface="Times New Roman" panose="02020603050405020304" pitchFamily="18" charset="0"/>
              </a:rPr>
              <a:t>aridad aplicadas en este dominio, (</a:t>
            </a:r>
            <a:r>
              <a:rPr lang="es-CL" sz="1800" dirty="0" err="1">
                <a:latin typeface="Times New Roman" panose="02020603050405020304" pitchFamily="18" charset="0"/>
                <a:cs typeface="Times New Roman" panose="02020603050405020304" pitchFamily="18" charset="0"/>
              </a:rPr>
              <a:t>iv</a:t>
            </a:r>
            <a:r>
              <a:rPr lang="es-CL" sz="1800" dirty="0">
                <a:latin typeface="Times New Roman" panose="02020603050405020304" pitchFamily="18" charset="0"/>
                <a:cs typeface="Times New Roman" panose="02020603050405020304" pitchFamily="18" charset="0"/>
              </a:rPr>
              <a:t>) funciones de </a:t>
            </a:r>
            <a:r>
              <a:rPr lang="es-CL" sz="1800" i="1" dirty="0">
                <a:latin typeface="Times New Roman" panose="02020603050405020304" pitchFamily="18" charset="0"/>
                <a:cs typeface="Times New Roman" panose="02020603050405020304" pitchFamily="18" charset="0"/>
              </a:rPr>
              <a:t>n-</a:t>
            </a:r>
            <a:r>
              <a:rPr lang="es-CL" sz="1800" dirty="0">
                <a:latin typeface="Times New Roman" panose="02020603050405020304" pitchFamily="18" charset="0"/>
                <a:cs typeface="Times New Roman" panose="02020603050405020304" pitchFamily="18" charset="0"/>
              </a:rPr>
              <a:t>aridad para cada </a:t>
            </a:r>
            <a:r>
              <a:rPr lang="es-CL" sz="1800" i="1" dirty="0">
                <a:latin typeface="Times New Roman" panose="02020603050405020304" pitchFamily="18" charset="0"/>
                <a:cs typeface="Times New Roman" panose="02020603050405020304" pitchFamily="18" charset="0"/>
              </a:rPr>
              <a:t>n</a:t>
            </a:r>
            <a:r>
              <a:rPr lang="es-CL" sz="1800" dirty="0">
                <a:latin typeface="Times New Roman" panose="02020603050405020304" pitchFamily="18" charset="0"/>
                <a:cs typeface="Times New Roman" panose="02020603050405020304" pitchFamily="18" charset="0"/>
              </a:rPr>
              <a:t>.</a:t>
            </a:r>
          </a:p>
          <a:p>
            <a:pPr algn="just"/>
            <a:r>
              <a:rPr lang="es-CL" sz="1800" dirty="0">
                <a:latin typeface="Times New Roman" panose="02020603050405020304" pitchFamily="18" charset="0"/>
                <a:cs typeface="Times New Roman" panose="02020603050405020304" pitchFamily="18" charset="0"/>
              </a:rPr>
              <a:t>Dados dos objetos </a:t>
            </a:r>
            <a:r>
              <a:rPr lang="es-CL" sz="1800" i="1" dirty="0">
                <a:latin typeface="Times New Roman" panose="02020603050405020304" pitchFamily="18" charset="0"/>
                <a:cs typeface="Times New Roman" panose="02020603050405020304" pitchFamily="18" charset="0"/>
              </a:rPr>
              <a:t>a </a:t>
            </a:r>
            <a:r>
              <a:rPr lang="es-CL" sz="1800" dirty="0">
                <a:latin typeface="Times New Roman" panose="02020603050405020304" pitchFamily="18" charset="0"/>
                <a:cs typeface="Times New Roman" panose="02020603050405020304" pitchFamily="18" charset="0"/>
              </a:rPr>
              <a:t>y </a:t>
            </a:r>
            <a:r>
              <a:rPr lang="es-CL" sz="1800" i="1" dirty="0">
                <a:latin typeface="Times New Roman" panose="02020603050405020304" pitchFamily="18" charset="0"/>
                <a:cs typeface="Times New Roman" panose="02020603050405020304" pitchFamily="18" charset="0"/>
              </a:rPr>
              <a:t>b </a:t>
            </a:r>
            <a:r>
              <a:rPr lang="es-CL" sz="1800" dirty="0">
                <a:latin typeface="Times New Roman" panose="02020603050405020304" pitchFamily="18" charset="0"/>
                <a:cs typeface="Times New Roman" panose="02020603050405020304" pitchFamily="18" charset="0"/>
              </a:rPr>
              <a:t>en una cierta estructura, podemos preguntar por los grados en que estos se disciernen, y el lenguaje en el que estos lo hacen. </a:t>
            </a:r>
          </a:p>
          <a:p>
            <a:pPr algn="just"/>
            <a:r>
              <a:rPr lang="es-CL" sz="1800" dirty="0">
                <a:latin typeface="Times New Roman" panose="02020603050405020304" pitchFamily="18" charset="0"/>
                <a:cs typeface="Times New Roman" panose="02020603050405020304" pitchFamily="18" charset="0"/>
              </a:rPr>
              <a:t>Se trata, luego, de analizar la </a:t>
            </a:r>
            <a:r>
              <a:rPr lang="es-CL" sz="1800" i="1" dirty="0">
                <a:latin typeface="Times New Roman" panose="02020603050405020304" pitchFamily="18" charset="0"/>
                <a:cs typeface="Times New Roman" panose="02020603050405020304" pitchFamily="18" charset="0"/>
              </a:rPr>
              <a:t>adecuación filosófica </a:t>
            </a:r>
            <a:r>
              <a:rPr lang="es-CL" sz="1800" dirty="0">
                <a:latin typeface="Times New Roman" panose="02020603050405020304" pitchFamily="18" charset="0"/>
                <a:cs typeface="Times New Roman" panose="02020603050405020304" pitchFamily="18" charset="0"/>
              </a:rPr>
              <a:t>de dicho lenguaje.  Obviamente, los filósofos disienten acerca de esta materia.</a:t>
            </a:r>
          </a:p>
          <a:p>
            <a:pPr algn="just"/>
            <a:r>
              <a:rPr lang="es-CL" sz="1800" dirty="0">
                <a:latin typeface="Times New Roman" panose="02020603050405020304" pitchFamily="18" charset="0"/>
                <a:cs typeface="Times New Roman" panose="02020603050405020304" pitchFamily="18" charset="0"/>
              </a:rPr>
              <a:t>Comparación con Kripke-</a:t>
            </a:r>
            <a:r>
              <a:rPr lang="es-CL" sz="1800" i="1" dirty="0" err="1">
                <a:latin typeface="Times New Roman" panose="02020603050405020304" pitchFamily="18" charset="0"/>
                <a:cs typeface="Times New Roman" panose="02020603050405020304" pitchFamily="18" charset="0"/>
              </a:rPr>
              <a:t>models</a:t>
            </a:r>
            <a:r>
              <a:rPr lang="es-CL" sz="1800" i="1" dirty="0">
                <a:latin typeface="Times New Roman" panose="02020603050405020304" pitchFamily="18" charset="0"/>
                <a:cs typeface="Times New Roman" panose="02020603050405020304" pitchFamily="18" charset="0"/>
              </a:rPr>
              <a:t>.</a:t>
            </a:r>
          </a:p>
        </p:txBody>
      </p:sp>
      <p:sp>
        <p:nvSpPr>
          <p:cNvPr id="5" name="Marcador de pie de página 4">
            <a:extLst>
              <a:ext uri="{FF2B5EF4-FFF2-40B4-BE49-F238E27FC236}">
                <a16:creationId xmlns:a16="http://schemas.microsoft.com/office/drawing/2014/main" id="{0FD96731-64DF-21AA-423D-1848911126C4}"/>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75DE1147-EE96-F66A-84A4-EB44FF9E0C30}"/>
              </a:ext>
            </a:extLst>
          </p:cNvPr>
          <p:cNvSpPr>
            <a:spLocks noGrp="1"/>
          </p:cNvSpPr>
          <p:nvPr>
            <p:ph type="sldNum" sz="quarter" idx="12"/>
          </p:nvPr>
        </p:nvSpPr>
        <p:spPr/>
        <p:txBody>
          <a:bodyPr/>
          <a:lstStyle/>
          <a:p>
            <a:fld id="{C68AC1EC-23E2-4F0E-A5A4-674EC8DB954E}" type="slidenum">
              <a:rPr lang="en-US" smtClean="0"/>
              <a:t>17</a:t>
            </a:fld>
            <a:endParaRPr lang="en-US"/>
          </a:p>
        </p:txBody>
      </p:sp>
      <p:sp>
        <p:nvSpPr>
          <p:cNvPr id="7" name="Marcador de contenido 2">
            <a:extLst>
              <a:ext uri="{FF2B5EF4-FFF2-40B4-BE49-F238E27FC236}">
                <a16:creationId xmlns:a16="http://schemas.microsoft.com/office/drawing/2014/main" id="{B829B78B-6187-C951-49AF-C8248764FC20}"/>
              </a:ext>
            </a:extLst>
          </p:cNvPr>
          <p:cNvSpPr txBox="1">
            <a:spLocks/>
          </p:cNvSpPr>
          <p:nvPr/>
        </p:nvSpPr>
        <p:spPr>
          <a:xfrm>
            <a:off x="127319"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248219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7FD64C-D9AA-1438-7B8D-54AF684A1D69}"/>
              </a:ext>
            </a:extLst>
          </p:cNvPr>
          <p:cNvSpPr>
            <a:spLocks noGrp="1"/>
          </p:cNvSpPr>
          <p:nvPr>
            <p:ph type="title"/>
          </p:nvPr>
        </p:nvSpPr>
        <p:spPr>
          <a:xfrm>
            <a:off x="1613656" y="923717"/>
            <a:ext cx="10449784" cy="1265928"/>
          </a:xfrm>
        </p:spPr>
        <p:txBody>
          <a:bodyPr/>
          <a:lstStyle/>
          <a:p>
            <a:r>
              <a:rPr lang="es-CL" dirty="0"/>
              <a:t>Clasificación de los grados de discernibilidad</a:t>
            </a:r>
          </a:p>
        </p:txBody>
      </p:sp>
      <p:sp>
        <p:nvSpPr>
          <p:cNvPr id="5" name="Marcador de pie de página 4">
            <a:extLst>
              <a:ext uri="{FF2B5EF4-FFF2-40B4-BE49-F238E27FC236}">
                <a16:creationId xmlns:a16="http://schemas.microsoft.com/office/drawing/2014/main" id="{EE00BC4D-2A66-A61E-33EB-1F67BAC2C453}"/>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10717ABB-EEFD-BDC0-FE10-5DDDC26AAAD9}"/>
              </a:ext>
            </a:extLst>
          </p:cNvPr>
          <p:cNvSpPr>
            <a:spLocks noGrp="1"/>
          </p:cNvSpPr>
          <p:nvPr>
            <p:ph type="sldNum" sz="quarter" idx="12"/>
          </p:nvPr>
        </p:nvSpPr>
        <p:spPr/>
        <p:txBody>
          <a:bodyPr/>
          <a:lstStyle/>
          <a:p>
            <a:fld id="{C68AC1EC-23E2-4F0E-A5A4-674EC8DB954E}" type="slidenum">
              <a:rPr lang="en-US" smtClean="0"/>
              <a:t>18</a:t>
            </a:fld>
            <a:endParaRPr lang="en-US"/>
          </a:p>
        </p:txBody>
      </p:sp>
      <p:sp>
        <p:nvSpPr>
          <p:cNvPr id="3" name="Marcador de contenido 2">
            <a:extLst>
              <a:ext uri="{FF2B5EF4-FFF2-40B4-BE49-F238E27FC236}">
                <a16:creationId xmlns:a16="http://schemas.microsoft.com/office/drawing/2014/main" id="{8017D5AE-8E59-9741-B9BC-01AFFE3626E7}"/>
              </a:ext>
            </a:extLst>
          </p:cNvPr>
          <p:cNvSpPr txBox="1">
            <a:spLocks/>
          </p:cNvSpPr>
          <p:nvPr/>
        </p:nvSpPr>
        <p:spPr>
          <a:xfrm>
            <a:off x="127319"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
        <p:nvSpPr>
          <p:cNvPr id="10" name="Marcador de contenido 2">
            <a:extLst>
              <a:ext uri="{FF2B5EF4-FFF2-40B4-BE49-F238E27FC236}">
                <a16:creationId xmlns:a16="http://schemas.microsoft.com/office/drawing/2014/main" id="{A1CD9C70-8B47-CBF9-2EAC-ED89EC681724}"/>
              </a:ext>
            </a:extLst>
          </p:cNvPr>
          <p:cNvSpPr>
            <a:spLocks noGrp="1"/>
          </p:cNvSpPr>
          <p:nvPr>
            <p:ph idx="1"/>
          </p:nvPr>
        </p:nvSpPr>
        <p:spPr>
          <a:xfrm>
            <a:off x="1613656" y="2157984"/>
            <a:ext cx="10337550" cy="4198366"/>
          </a:xfrm>
        </p:spPr>
        <p:txBody>
          <a:bodyPr>
            <a:normAutofit lnSpcReduction="10000"/>
          </a:bodyPr>
          <a:lstStyle/>
          <a:p>
            <a:pPr algn="just"/>
            <a:r>
              <a:rPr lang="en-US" sz="1800" i="1" dirty="0">
                <a:latin typeface="Times New Roman" panose="02020603050405020304" pitchFamily="18" charset="0"/>
                <a:cs typeface="Times New Roman" panose="02020603050405020304" pitchFamily="18" charset="0"/>
              </a:rPr>
              <a:t>Definition 3.1. </a:t>
            </a:r>
            <a:r>
              <a:rPr lang="en-US" sz="1800" dirty="0">
                <a:latin typeface="Times New Roman" panose="02020603050405020304" pitchFamily="18" charset="0"/>
                <a:cs typeface="Times New Roman" panose="02020603050405020304" pitchFamily="18" charset="0"/>
              </a:rPr>
              <a:t>(Grades of Discernibility) </a:t>
            </a:r>
            <a:r>
              <a:rPr lang="en-US" sz="1800" i="1" dirty="0">
                <a:latin typeface="Times New Roman" panose="02020603050405020304" pitchFamily="18" charset="0"/>
                <a:cs typeface="Times New Roman" panose="02020603050405020304" pitchFamily="18" charset="0"/>
              </a:rPr>
              <a:t>Suppose A is a structure and a and b are elements of its domain. Then</a:t>
            </a:r>
          </a:p>
          <a:p>
            <a:pPr marL="0" indent="0" algn="just">
              <a:buNone/>
            </a:pPr>
            <a:r>
              <a:rPr lang="en-US" dirty="0"/>
              <a:t> </a:t>
            </a:r>
            <a:r>
              <a:rPr lang="en-US" sz="1800" dirty="0">
                <a:latin typeface="Times New Roman" panose="02020603050405020304" pitchFamily="18" charset="0"/>
                <a:cs typeface="Times New Roman" panose="02020603050405020304" pitchFamily="18" charset="0"/>
              </a:rPr>
              <a:t>(a) </a:t>
            </a:r>
            <a:r>
              <a:rPr lang="en-US" sz="1800" i="1" dirty="0">
                <a:latin typeface="Times New Roman" panose="02020603050405020304" pitchFamily="18" charset="0"/>
                <a:cs typeface="Times New Roman" panose="02020603050405020304" pitchFamily="18" charset="0"/>
              </a:rPr>
              <a:t>a</a:t>
            </a:r>
            <a:r>
              <a:rPr lang="en-US" sz="1800" dirty="0">
                <a:latin typeface="Times New Roman" panose="02020603050405020304" pitchFamily="18" charset="0"/>
                <a:cs typeface="Times New Roman" panose="02020603050405020304" pitchFamily="18" charset="0"/>
              </a:rPr>
              <a:t> and </a:t>
            </a:r>
            <a:r>
              <a:rPr lang="en-US" sz="1800" i="1" dirty="0">
                <a:latin typeface="Times New Roman" panose="02020603050405020304" pitchFamily="18" charset="0"/>
                <a:cs typeface="Times New Roman" panose="02020603050405020304" pitchFamily="18" charset="0"/>
              </a:rPr>
              <a:t>b</a:t>
            </a:r>
            <a:r>
              <a:rPr lang="en-US" sz="1800" dirty="0">
                <a:latin typeface="Times New Roman" panose="02020603050405020304" pitchFamily="18" charset="0"/>
                <a:cs typeface="Times New Roman" panose="02020603050405020304" pitchFamily="18" charset="0"/>
              </a:rPr>
              <a:t> are intrinsically discernible in A (written </a:t>
            </a:r>
            <a:r>
              <a:rPr lang="en-US" sz="1800" dirty="0" err="1">
                <a:latin typeface="Times New Roman" panose="02020603050405020304" pitchFamily="18" charset="0"/>
                <a:cs typeface="Times New Roman" panose="02020603050405020304" pitchFamily="18" charset="0"/>
              </a:rPr>
              <a:t>Int</a:t>
            </a:r>
            <a:r>
              <a:rPr lang="en-US" sz="1400" i="1" dirty="0" err="1">
                <a:latin typeface="Times New Roman" panose="02020603050405020304" pitchFamily="18" charset="0"/>
                <a:cs typeface="Times New Roman" panose="02020603050405020304" pitchFamily="18" charset="0"/>
              </a:rPr>
              <a:t>A</a:t>
            </a:r>
            <a:r>
              <a:rPr lang="en-US" sz="1800" dirty="0">
                <a:latin typeface="Times New Roman" panose="02020603050405020304" pitchFamily="18" charset="0"/>
                <a:cs typeface="Times New Roman" panose="02020603050405020304" pitchFamily="18" charset="0"/>
              </a:rPr>
              <a:t>(</a:t>
            </a:r>
            <a:r>
              <a:rPr lang="en-US" sz="1800" i="1" dirty="0">
                <a:latin typeface="Times New Roman" panose="02020603050405020304" pitchFamily="18" charset="0"/>
                <a:cs typeface="Times New Roman" panose="02020603050405020304" pitchFamily="18" charset="0"/>
              </a:rPr>
              <a:t>a, b</a:t>
            </a:r>
            <a:r>
              <a:rPr lang="en-US" sz="1800" dirty="0">
                <a:latin typeface="Times New Roman" panose="02020603050405020304" pitchFamily="18" charset="0"/>
                <a:cs typeface="Times New Roman" panose="02020603050405020304" pitchFamily="18" charset="0"/>
              </a:rPr>
              <a:t>)) </a:t>
            </a:r>
            <a:r>
              <a:rPr lang="en-US" sz="1800" i="1" dirty="0">
                <a:latin typeface="Times New Roman" panose="02020603050405020304" pitchFamily="18" charset="0"/>
                <a:cs typeface="Times New Roman" panose="02020603050405020304" pitchFamily="18" charset="0"/>
              </a:rPr>
              <a:t>if there is </a:t>
            </a:r>
            <a:r>
              <a:rPr lang="el-GR" sz="1800" i="1" dirty="0">
                <a:latin typeface="Times New Roman" panose="02020603050405020304" pitchFamily="18" charset="0"/>
                <a:cs typeface="Times New Roman" panose="02020603050405020304" pitchFamily="18" charset="0"/>
              </a:rPr>
              <a:t>φ</a:t>
            </a:r>
            <a:r>
              <a:rPr lang="en-US" sz="1800" i="1" dirty="0">
                <a:latin typeface="Times New Roman" panose="02020603050405020304" pitchFamily="18" charset="0"/>
                <a:cs typeface="Times New Roman" panose="02020603050405020304" pitchFamily="18" charset="0"/>
              </a:rPr>
              <a:t>(x) in ℒ</a:t>
            </a:r>
            <a:r>
              <a:rPr lang="en-US" sz="1400" i="1" dirty="0">
                <a:latin typeface="Times New Roman" panose="02020603050405020304" pitchFamily="18" charset="0"/>
                <a:cs typeface="Times New Roman" panose="02020603050405020304" pitchFamily="18" charset="0"/>
              </a:rPr>
              <a:t>A</a:t>
            </a:r>
            <a:r>
              <a:rPr lang="en-US" sz="1800" i="1" dirty="0">
                <a:latin typeface="Times New Roman" panose="02020603050405020304" pitchFamily="18" charset="0"/>
                <a:cs typeface="Times New Roman" panose="02020603050405020304" pitchFamily="18" charset="0"/>
              </a:rPr>
              <a:t> such that </a:t>
            </a:r>
            <a:r>
              <a:rPr lang="el-GR" sz="1800" i="1" dirty="0">
                <a:latin typeface="Times New Roman" panose="02020603050405020304" pitchFamily="18" charset="0"/>
                <a:cs typeface="Times New Roman" panose="02020603050405020304" pitchFamily="18" charset="0"/>
              </a:rPr>
              <a:t>φ</a:t>
            </a:r>
            <a:r>
              <a:rPr lang="en-US" sz="1800" i="1" dirty="0">
                <a:latin typeface="Times New Roman" panose="02020603050405020304" pitchFamily="18" charset="0"/>
                <a:cs typeface="Times New Roman" panose="02020603050405020304" pitchFamily="18" charset="0"/>
              </a:rPr>
              <a:t> does not contain any quantifiers or any constants and A |= </a:t>
            </a:r>
            <a:r>
              <a:rPr lang="el-GR" sz="1800" i="1" dirty="0">
                <a:latin typeface="Times New Roman" panose="02020603050405020304" pitchFamily="18" charset="0"/>
                <a:cs typeface="Times New Roman" panose="02020603050405020304" pitchFamily="18" charset="0"/>
              </a:rPr>
              <a:t>φ</a:t>
            </a:r>
            <a:r>
              <a:rPr lang="en-US" sz="1800" i="1" dirty="0">
                <a:latin typeface="Times New Roman" panose="02020603050405020304" pitchFamily="18" charset="0"/>
                <a:cs typeface="Times New Roman" panose="02020603050405020304" pitchFamily="18" charset="0"/>
              </a:rPr>
              <a:t>(a) but A </a:t>
            </a:r>
            <a:r>
              <a:rPr lang="es-CL" sz="2000" i="1" dirty="0"/>
              <a:t>|</a:t>
            </a:r>
            <a:r>
              <a:rPr lang="en-US" sz="1800" i="1" dirty="0">
                <a:latin typeface="Times New Roman" panose="02020603050405020304" pitchFamily="18" charset="0"/>
                <a:cs typeface="Times New Roman" panose="02020603050405020304" pitchFamily="18" charset="0"/>
              </a:rPr>
              <a:t>= </a:t>
            </a:r>
            <a:r>
              <a:rPr lang="el-GR" sz="1800" i="1" dirty="0">
                <a:latin typeface="Times New Roman" panose="02020603050405020304" pitchFamily="18" charset="0"/>
                <a:cs typeface="Times New Roman" panose="02020603050405020304" pitchFamily="18" charset="0"/>
              </a:rPr>
              <a:t>φ</a:t>
            </a:r>
            <a:r>
              <a:rPr lang="en-US" sz="1800" i="1" dirty="0">
                <a:latin typeface="Times New Roman" panose="02020603050405020304" pitchFamily="18" charset="0"/>
                <a:cs typeface="Times New Roman" panose="02020603050405020304" pitchFamily="18" charset="0"/>
              </a:rPr>
              <a:t>(b)</a:t>
            </a:r>
            <a:r>
              <a:rPr lang="en-US" sz="1800" dirty="0">
                <a:latin typeface="Times New Roman" panose="02020603050405020304" pitchFamily="18" charset="0"/>
                <a:cs typeface="Times New Roman" panose="02020603050405020304" pitchFamily="18" charset="0"/>
              </a:rPr>
              <a:t>. </a:t>
            </a:r>
          </a:p>
          <a:p>
            <a:pPr marL="0" indent="0" algn="just">
              <a:buNone/>
            </a:pPr>
            <a:r>
              <a:rPr lang="en-US" sz="1800" dirty="0">
                <a:latin typeface="Times New Roman" panose="02020603050405020304" pitchFamily="18" charset="0"/>
                <a:cs typeface="Times New Roman" panose="02020603050405020304" pitchFamily="18" charset="0"/>
              </a:rPr>
              <a:t>(b) a and b are absolutely discernible in A (written Abs</a:t>
            </a:r>
            <a:r>
              <a:rPr kumimoji="0" lang="en-US" sz="1400" b="0" i="1" u="none" strike="noStrike" kern="1200" cap="none" spc="0" normalizeH="0" baseline="0" noProof="0" dirty="0">
                <a:ln>
                  <a:noFill/>
                </a:ln>
                <a:solidFill>
                  <a:srgbClr val="413424"/>
                </a:solidFill>
                <a:effectLst/>
                <a:uLnTx/>
                <a:uFillTx/>
                <a:latin typeface="Times New Roman" panose="02020603050405020304" pitchFamily="18" charset="0"/>
                <a:ea typeface="+mn-ea"/>
                <a:cs typeface="Times New Roman" panose="02020603050405020304" pitchFamily="18" charset="0"/>
              </a:rPr>
              <a:t>A</a:t>
            </a:r>
            <a:r>
              <a:rPr lang="en-US" sz="1800" dirty="0">
                <a:latin typeface="Times New Roman" panose="02020603050405020304" pitchFamily="18" charset="0"/>
                <a:cs typeface="Times New Roman" panose="02020603050405020304" pitchFamily="18" charset="0"/>
              </a:rPr>
              <a:t>(</a:t>
            </a:r>
            <a:r>
              <a:rPr lang="en-US" sz="1800" i="1" dirty="0">
                <a:latin typeface="Times New Roman" panose="02020603050405020304" pitchFamily="18" charset="0"/>
                <a:cs typeface="Times New Roman" panose="02020603050405020304" pitchFamily="18" charset="0"/>
              </a:rPr>
              <a:t>a, b)) if there is </a:t>
            </a:r>
            <a:r>
              <a:rPr lang="el-GR" sz="1800" i="1" dirty="0">
                <a:latin typeface="Times New Roman" panose="02020603050405020304" pitchFamily="18" charset="0"/>
                <a:cs typeface="Times New Roman" panose="02020603050405020304" pitchFamily="18" charset="0"/>
              </a:rPr>
              <a:t>φ</a:t>
            </a:r>
            <a:r>
              <a:rPr lang="en-US" sz="1800" i="1" dirty="0">
                <a:latin typeface="Times New Roman" panose="02020603050405020304" pitchFamily="18" charset="0"/>
                <a:cs typeface="Times New Roman" panose="02020603050405020304" pitchFamily="18" charset="0"/>
              </a:rPr>
              <a:t>(x) in ℒ</a:t>
            </a:r>
            <a:r>
              <a:rPr lang="en-US" sz="1400" i="1" dirty="0">
                <a:latin typeface="Times New Roman" panose="02020603050405020304" pitchFamily="18" charset="0"/>
                <a:cs typeface="Times New Roman" panose="02020603050405020304" pitchFamily="18" charset="0"/>
              </a:rPr>
              <a:t>A</a:t>
            </a:r>
            <a:r>
              <a:rPr lang="en-US" sz="1800" i="1" dirty="0">
                <a:latin typeface="Times New Roman" panose="02020603050405020304" pitchFamily="18" charset="0"/>
                <a:cs typeface="Times New Roman" panose="02020603050405020304" pitchFamily="18" charset="0"/>
              </a:rPr>
              <a:t> such that A |= </a:t>
            </a:r>
            <a:r>
              <a:rPr lang="el-GR" sz="1800" i="1" dirty="0">
                <a:latin typeface="Times New Roman" panose="02020603050405020304" pitchFamily="18" charset="0"/>
                <a:cs typeface="Times New Roman" panose="02020603050405020304" pitchFamily="18" charset="0"/>
              </a:rPr>
              <a:t>φ</a:t>
            </a:r>
            <a:r>
              <a:rPr lang="en-US" sz="1800" i="1" dirty="0">
                <a:latin typeface="Times New Roman" panose="02020603050405020304" pitchFamily="18" charset="0"/>
                <a:cs typeface="Times New Roman" panose="02020603050405020304" pitchFamily="18" charset="0"/>
              </a:rPr>
              <a:t>(a) but A |= </a:t>
            </a:r>
            <a:r>
              <a:rPr lang="el-GR" sz="1800" i="1" dirty="0">
                <a:latin typeface="Times New Roman" panose="02020603050405020304" pitchFamily="18" charset="0"/>
                <a:cs typeface="Times New Roman" panose="02020603050405020304" pitchFamily="18" charset="0"/>
              </a:rPr>
              <a:t>φ</a:t>
            </a:r>
            <a:r>
              <a:rPr lang="en-US" sz="1800" i="1" dirty="0">
                <a:latin typeface="Times New Roman" panose="02020603050405020304" pitchFamily="18" charset="0"/>
                <a:cs typeface="Times New Roman" panose="02020603050405020304" pitchFamily="18" charset="0"/>
              </a:rPr>
              <a:t>(b).</a:t>
            </a:r>
          </a:p>
          <a:p>
            <a:pPr marL="0" indent="0" algn="just">
              <a:buNone/>
            </a:pPr>
            <a:r>
              <a:rPr lang="en-US" sz="1800" dirty="0">
                <a:latin typeface="Times New Roman" panose="02020603050405020304" pitchFamily="18" charset="0"/>
                <a:cs typeface="Times New Roman" panose="02020603050405020304" pitchFamily="18" charset="0"/>
              </a:rPr>
              <a:t>(c) a and b are relatively discernible in A (written Rel</a:t>
            </a:r>
            <a:r>
              <a:rPr kumimoji="0" lang="en-US" sz="1400" b="0" i="1" u="none" strike="noStrike" kern="1200" cap="none" spc="0" normalizeH="0" baseline="0" noProof="0" dirty="0">
                <a:ln>
                  <a:noFill/>
                </a:ln>
                <a:solidFill>
                  <a:srgbClr val="413424"/>
                </a:solidFill>
                <a:effectLst/>
                <a:uLnTx/>
                <a:uFillTx/>
                <a:latin typeface="Times New Roman" panose="02020603050405020304" pitchFamily="18" charset="0"/>
                <a:ea typeface="+mn-ea"/>
                <a:cs typeface="Times New Roman" panose="02020603050405020304" pitchFamily="18" charset="0"/>
              </a:rPr>
              <a:t>A</a:t>
            </a:r>
            <a:r>
              <a:rPr kumimoji="0" lang="en-US" sz="1400" b="0" i="0" u="none" strike="noStrike" kern="1200" cap="none" spc="0" normalizeH="0" baseline="0" noProof="0" dirty="0">
                <a:ln>
                  <a:noFill/>
                </a:ln>
                <a:solidFill>
                  <a:srgbClr val="413424"/>
                </a:solidFill>
                <a:effectLst/>
                <a:uLnTx/>
                <a:uFillTx/>
                <a:latin typeface="Times New Roman" panose="02020603050405020304" pitchFamily="18" charset="0"/>
                <a:ea typeface="+mn-ea"/>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 b)) </a:t>
            </a:r>
            <a:r>
              <a:rPr lang="en-US" sz="1800" i="1" dirty="0">
                <a:latin typeface="Times New Roman" panose="02020603050405020304" pitchFamily="18" charset="0"/>
                <a:cs typeface="Times New Roman" panose="02020603050405020304" pitchFamily="18" charset="0"/>
              </a:rPr>
              <a:t>if there is </a:t>
            </a:r>
            <a:r>
              <a:rPr lang="el-GR" sz="1800" i="1" dirty="0">
                <a:latin typeface="Times New Roman" panose="02020603050405020304" pitchFamily="18" charset="0"/>
                <a:cs typeface="Times New Roman" panose="02020603050405020304" pitchFamily="18" charset="0"/>
              </a:rPr>
              <a:t>φ</a:t>
            </a:r>
            <a:r>
              <a:rPr lang="en-US" sz="1800" i="1" dirty="0">
                <a:latin typeface="Times New Roman" panose="02020603050405020304" pitchFamily="18" charset="0"/>
                <a:cs typeface="Times New Roman" panose="02020603050405020304" pitchFamily="18" charset="0"/>
              </a:rPr>
              <a:t>(x, y) in ℒ</a:t>
            </a:r>
            <a:r>
              <a:rPr lang="en-US" sz="1400" i="1" dirty="0">
                <a:latin typeface="Times New Roman" panose="02020603050405020304" pitchFamily="18" charset="0"/>
                <a:cs typeface="Times New Roman" panose="02020603050405020304" pitchFamily="18" charset="0"/>
              </a:rPr>
              <a:t>A</a:t>
            </a:r>
            <a:r>
              <a:rPr lang="en-US" sz="1800" i="1" dirty="0">
                <a:latin typeface="Times New Roman" panose="02020603050405020304" pitchFamily="18" charset="0"/>
                <a:cs typeface="Times New Roman" panose="02020603050405020304" pitchFamily="18" charset="0"/>
              </a:rPr>
              <a:t> such that A |= </a:t>
            </a:r>
            <a:r>
              <a:rPr lang="el-GR" sz="1800" i="1" dirty="0">
                <a:latin typeface="Times New Roman" panose="02020603050405020304" pitchFamily="18" charset="0"/>
                <a:cs typeface="Times New Roman" panose="02020603050405020304" pitchFamily="18" charset="0"/>
              </a:rPr>
              <a:t>φ</a:t>
            </a:r>
            <a:r>
              <a:rPr lang="en-US" sz="1800" i="1" dirty="0">
                <a:latin typeface="Times New Roman" panose="02020603050405020304" pitchFamily="18" charset="0"/>
                <a:cs typeface="Times New Roman" panose="02020603050405020304" pitchFamily="18" charset="0"/>
              </a:rPr>
              <a:t>(a, b) but A |= </a:t>
            </a:r>
            <a:r>
              <a:rPr lang="el-GR" sz="1800" i="1" dirty="0">
                <a:latin typeface="Times New Roman" panose="02020603050405020304" pitchFamily="18" charset="0"/>
                <a:cs typeface="Times New Roman" panose="02020603050405020304" pitchFamily="18" charset="0"/>
              </a:rPr>
              <a:t>φ</a:t>
            </a:r>
            <a:r>
              <a:rPr lang="en-US" sz="1800" i="1" dirty="0">
                <a:latin typeface="Times New Roman" panose="02020603050405020304" pitchFamily="18" charset="0"/>
                <a:cs typeface="Times New Roman" panose="02020603050405020304" pitchFamily="18" charset="0"/>
              </a:rPr>
              <a:t>(b, a). </a:t>
            </a:r>
          </a:p>
          <a:p>
            <a:pPr marL="0" indent="0" algn="just">
              <a:buNone/>
            </a:pPr>
            <a:r>
              <a:rPr lang="en-US" sz="1800" dirty="0">
                <a:highlight>
                  <a:srgbClr val="C0C0C0"/>
                </a:highlight>
                <a:latin typeface="Times New Roman" panose="02020603050405020304" pitchFamily="18" charset="0"/>
                <a:cs typeface="Times New Roman" panose="02020603050405020304" pitchFamily="18" charset="0"/>
              </a:rPr>
              <a:t>(d) a and b are weakly discernible in A (written Weak</a:t>
            </a:r>
            <a:r>
              <a:rPr kumimoji="0" lang="en-US" sz="1400" b="0" i="1" u="none" strike="noStrike" kern="1200" cap="none" spc="0" normalizeH="0" baseline="0" noProof="0" dirty="0">
                <a:ln>
                  <a:noFill/>
                </a:ln>
                <a:solidFill>
                  <a:srgbClr val="413424"/>
                </a:solidFill>
                <a:effectLst/>
                <a:highlight>
                  <a:srgbClr val="C0C0C0"/>
                </a:highlight>
                <a:uLnTx/>
                <a:uFillTx/>
                <a:latin typeface="Times New Roman" panose="02020603050405020304" pitchFamily="18" charset="0"/>
                <a:ea typeface="+mn-ea"/>
                <a:cs typeface="Times New Roman" panose="02020603050405020304" pitchFamily="18" charset="0"/>
              </a:rPr>
              <a:t>A</a:t>
            </a:r>
            <a:r>
              <a:rPr kumimoji="0" lang="en-US" sz="1400" b="0" i="0" u="none" strike="noStrike" kern="1200" cap="none" spc="0" normalizeH="0" baseline="0" noProof="0" dirty="0">
                <a:ln>
                  <a:noFill/>
                </a:ln>
                <a:solidFill>
                  <a:srgbClr val="413424"/>
                </a:solidFill>
                <a:effectLst/>
                <a:highlight>
                  <a:srgbClr val="C0C0C0"/>
                </a:highlight>
                <a:uLnTx/>
                <a:uFillTx/>
                <a:latin typeface="Times New Roman" panose="02020603050405020304" pitchFamily="18" charset="0"/>
                <a:ea typeface="+mn-ea"/>
                <a:cs typeface="Times New Roman" panose="02020603050405020304" pitchFamily="18" charset="0"/>
              </a:rPr>
              <a:t> </a:t>
            </a:r>
            <a:r>
              <a:rPr lang="en-US" sz="1800" dirty="0">
                <a:highlight>
                  <a:srgbClr val="C0C0C0"/>
                </a:highlight>
                <a:latin typeface="Times New Roman" panose="02020603050405020304" pitchFamily="18" charset="0"/>
                <a:cs typeface="Times New Roman" panose="02020603050405020304" pitchFamily="18" charset="0"/>
              </a:rPr>
              <a:t>(a, b</a:t>
            </a:r>
            <a:r>
              <a:rPr lang="en-US" sz="1800" i="1" dirty="0">
                <a:highlight>
                  <a:srgbClr val="C0C0C0"/>
                </a:highlight>
                <a:latin typeface="Times New Roman" panose="02020603050405020304" pitchFamily="18" charset="0"/>
                <a:cs typeface="Times New Roman" panose="02020603050405020304" pitchFamily="18" charset="0"/>
              </a:rPr>
              <a:t>)) if there is </a:t>
            </a:r>
            <a:r>
              <a:rPr lang="el-GR" sz="1800" i="1" dirty="0">
                <a:highlight>
                  <a:srgbClr val="C0C0C0"/>
                </a:highlight>
                <a:latin typeface="Times New Roman" panose="02020603050405020304" pitchFamily="18" charset="0"/>
                <a:cs typeface="Times New Roman" panose="02020603050405020304" pitchFamily="18" charset="0"/>
              </a:rPr>
              <a:t>φ</a:t>
            </a:r>
            <a:r>
              <a:rPr lang="en-US" sz="1800" i="1" dirty="0">
                <a:highlight>
                  <a:srgbClr val="C0C0C0"/>
                </a:highlight>
                <a:latin typeface="Times New Roman" panose="02020603050405020304" pitchFamily="18" charset="0"/>
                <a:cs typeface="Times New Roman" panose="02020603050405020304" pitchFamily="18" charset="0"/>
              </a:rPr>
              <a:t>(x, y) in ℒ</a:t>
            </a:r>
            <a:r>
              <a:rPr lang="en-US" sz="1400" i="1" dirty="0">
                <a:highlight>
                  <a:srgbClr val="C0C0C0"/>
                </a:highlight>
                <a:latin typeface="Times New Roman" panose="02020603050405020304" pitchFamily="18" charset="0"/>
                <a:cs typeface="Times New Roman" panose="02020603050405020304" pitchFamily="18" charset="0"/>
              </a:rPr>
              <a:t>A</a:t>
            </a:r>
            <a:r>
              <a:rPr lang="en-US" sz="1800" i="1" dirty="0">
                <a:highlight>
                  <a:srgbClr val="C0C0C0"/>
                </a:highlight>
                <a:latin typeface="Times New Roman" panose="02020603050405020304" pitchFamily="18" charset="0"/>
                <a:cs typeface="Times New Roman" panose="02020603050405020304" pitchFamily="18" charset="0"/>
              </a:rPr>
              <a:t> such that A |= </a:t>
            </a:r>
            <a:r>
              <a:rPr lang="el-GR" sz="1800" i="1" dirty="0">
                <a:highlight>
                  <a:srgbClr val="C0C0C0"/>
                </a:highlight>
                <a:latin typeface="Times New Roman" panose="02020603050405020304" pitchFamily="18" charset="0"/>
                <a:cs typeface="Times New Roman" panose="02020603050405020304" pitchFamily="18" charset="0"/>
              </a:rPr>
              <a:t>φ</a:t>
            </a:r>
            <a:r>
              <a:rPr lang="en-US" sz="1800" i="1" dirty="0">
                <a:highlight>
                  <a:srgbClr val="C0C0C0"/>
                </a:highlight>
                <a:latin typeface="Times New Roman" panose="02020603050405020304" pitchFamily="18" charset="0"/>
                <a:cs typeface="Times New Roman" panose="02020603050405020304" pitchFamily="18" charset="0"/>
              </a:rPr>
              <a:t>(a, b) but A |= </a:t>
            </a:r>
            <a:r>
              <a:rPr lang="el-GR" sz="1800" i="1" dirty="0">
                <a:highlight>
                  <a:srgbClr val="C0C0C0"/>
                </a:highlight>
                <a:latin typeface="Times New Roman" panose="02020603050405020304" pitchFamily="18" charset="0"/>
                <a:cs typeface="Times New Roman" panose="02020603050405020304" pitchFamily="18" charset="0"/>
              </a:rPr>
              <a:t>φ</a:t>
            </a:r>
            <a:r>
              <a:rPr lang="en-US" sz="1800" i="1" dirty="0">
                <a:highlight>
                  <a:srgbClr val="C0C0C0"/>
                </a:highlight>
                <a:latin typeface="Times New Roman" panose="02020603050405020304" pitchFamily="18" charset="0"/>
                <a:cs typeface="Times New Roman" panose="02020603050405020304" pitchFamily="18" charset="0"/>
              </a:rPr>
              <a:t>(a, a). </a:t>
            </a:r>
          </a:p>
          <a:p>
            <a:pPr marL="0" indent="0" algn="just">
              <a:buNone/>
            </a:pPr>
            <a:r>
              <a:rPr lang="en-US" sz="1800" dirty="0">
                <a:latin typeface="Times New Roman" panose="02020603050405020304" pitchFamily="18" charset="0"/>
                <a:cs typeface="Times New Roman" panose="02020603050405020304" pitchFamily="18" charset="0"/>
              </a:rPr>
              <a:t>(e) a and b are distinct in A (written Dis</a:t>
            </a:r>
            <a:r>
              <a:rPr kumimoji="0" lang="en-US" sz="1400" b="0" i="1" u="none" strike="noStrike" kern="1200" cap="none" spc="0" normalizeH="0" baseline="0" noProof="0" dirty="0">
                <a:ln>
                  <a:noFill/>
                </a:ln>
                <a:solidFill>
                  <a:srgbClr val="413424"/>
                </a:solidFill>
                <a:effectLst/>
                <a:uLnTx/>
                <a:uFillTx/>
                <a:latin typeface="Times New Roman" panose="02020603050405020304" pitchFamily="18" charset="0"/>
                <a:ea typeface="+mn-ea"/>
                <a:cs typeface="Times New Roman" panose="02020603050405020304" pitchFamily="18" charset="0"/>
              </a:rPr>
              <a:t>A</a:t>
            </a:r>
            <a:r>
              <a:rPr kumimoji="0" lang="en-US" sz="1400" b="0" i="0" u="none" strike="noStrike" kern="1200" cap="none" spc="0" normalizeH="0" baseline="0" noProof="0" dirty="0">
                <a:ln>
                  <a:noFill/>
                </a:ln>
                <a:solidFill>
                  <a:srgbClr val="413424"/>
                </a:solidFill>
                <a:effectLst/>
                <a:uLnTx/>
                <a:uFillTx/>
                <a:latin typeface="Times New Roman" panose="02020603050405020304" pitchFamily="18" charset="0"/>
                <a:ea typeface="+mn-ea"/>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(a, b)) </a:t>
            </a:r>
            <a:r>
              <a:rPr lang="en-US" sz="1800" i="1" dirty="0">
                <a:latin typeface="Times New Roman" panose="02020603050405020304" pitchFamily="18" charset="0"/>
                <a:cs typeface="Times New Roman" panose="02020603050405020304" pitchFamily="18" charset="0"/>
              </a:rPr>
              <a:t>if A |= a ≠ b</a:t>
            </a:r>
            <a:r>
              <a:rPr lang="en-US" sz="1800" dirty="0">
                <a:latin typeface="Times New Roman" panose="02020603050405020304" pitchFamily="18" charset="0"/>
                <a:cs typeface="Times New Roman" panose="02020603050405020304" pitchFamily="18" charset="0"/>
              </a:rPr>
              <a:t>.</a:t>
            </a:r>
            <a:endParaRPr lang="es-CL" sz="1800" dirty="0">
              <a:latin typeface="Times New Roman" panose="02020603050405020304" pitchFamily="18" charset="0"/>
              <a:cs typeface="Times New Roman" panose="02020603050405020304" pitchFamily="18" charset="0"/>
            </a:endParaRPr>
          </a:p>
        </p:txBody>
      </p:sp>
      <p:cxnSp>
        <p:nvCxnSpPr>
          <p:cNvPr id="11" name="Conector recto 10">
            <a:extLst>
              <a:ext uri="{FF2B5EF4-FFF2-40B4-BE49-F238E27FC236}">
                <a16:creationId xmlns:a16="http://schemas.microsoft.com/office/drawing/2014/main" id="{9C7115A3-26C4-1400-96E7-591ED398D5B6}"/>
              </a:ext>
            </a:extLst>
          </p:cNvPr>
          <p:cNvCxnSpPr/>
          <p:nvPr/>
        </p:nvCxnSpPr>
        <p:spPr>
          <a:xfrm flipV="1">
            <a:off x="7344617" y="3322312"/>
            <a:ext cx="149225" cy="203200"/>
          </a:xfrm>
          <a:prstGeom prst="line">
            <a:avLst/>
          </a:prstGeom>
          <a:ln>
            <a:solidFill>
              <a:schemeClr val="tx2"/>
            </a:solidFill>
          </a:ln>
        </p:spPr>
        <p:style>
          <a:lnRef idx="1">
            <a:schemeClr val="dk1"/>
          </a:lnRef>
          <a:fillRef idx="0">
            <a:schemeClr val="dk1"/>
          </a:fillRef>
          <a:effectRef idx="0">
            <a:schemeClr val="dk1"/>
          </a:effectRef>
          <a:fontRef idx="minor">
            <a:schemeClr val="tx1"/>
          </a:fontRef>
        </p:style>
      </p:cxnSp>
      <p:cxnSp>
        <p:nvCxnSpPr>
          <p:cNvPr id="12" name="Conector recto 11">
            <a:extLst>
              <a:ext uri="{FF2B5EF4-FFF2-40B4-BE49-F238E27FC236}">
                <a16:creationId xmlns:a16="http://schemas.microsoft.com/office/drawing/2014/main" id="{064EAE16-0486-B2AB-FF03-3ADA2531AB43}"/>
              </a:ext>
            </a:extLst>
          </p:cNvPr>
          <p:cNvCxnSpPr/>
          <p:nvPr/>
        </p:nvCxnSpPr>
        <p:spPr>
          <a:xfrm flipV="1">
            <a:off x="1741377" y="4069797"/>
            <a:ext cx="149225" cy="203200"/>
          </a:xfrm>
          <a:prstGeom prst="line">
            <a:avLst/>
          </a:prstGeom>
          <a:ln>
            <a:solidFill>
              <a:schemeClr val="tx2"/>
            </a:solidFill>
          </a:ln>
        </p:spPr>
        <p:style>
          <a:lnRef idx="1">
            <a:schemeClr val="dk1"/>
          </a:lnRef>
          <a:fillRef idx="0">
            <a:schemeClr val="dk1"/>
          </a:fillRef>
          <a:effectRef idx="0">
            <a:schemeClr val="dk1"/>
          </a:effectRef>
          <a:fontRef idx="minor">
            <a:schemeClr val="tx1"/>
          </a:fontRef>
        </p:style>
      </p:cxnSp>
      <p:cxnSp>
        <p:nvCxnSpPr>
          <p:cNvPr id="13" name="Conector recto 12">
            <a:extLst>
              <a:ext uri="{FF2B5EF4-FFF2-40B4-BE49-F238E27FC236}">
                <a16:creationId xmlns:a16="http://schemas.microsoft.com/office/drawing/2014/main" id="{2AA8CADF-06E6-F174-1A1D-B8685196E2C4}"/>
              </a:ext>
            </a:extLst>
          </p:cNvPr>
          <p:cNvCxnSpPr/>
          <p:nvPr/>
        </p:nvCxnSpPr>
        <p:spPr>
          <a:xfrm flipV="1">
            <a:off x="1946349" y="4805325"/>
            <a:ext cx="149225" cy="203200"/>
          </a:xfrm>
          <a:prstGeom prst="line">
            <a:avLst/>
          </a:prstGeom>
          <a:ln>
            <a:solidFill>
              <a:schemeClr val="tx2"/>
            </a:solidFill>
          </a:ln>
        </p:spPr>
        <p:style>
          <a:lnRef idx="1">
            <a:schemeClr val="dk1"/>
          </a:lnRef>
          <a:fillRef idx="0">
            <a:schemeClr val="dk1"/>
          </a:fillRef>
          <a:effectRef idx="0">
            <a:schemeClr val="dk1"/>
          </a:effectRef>
          <a:fontRef idx="minor">
            <a:schemeClr val="tx1"/>
          </a:fontRef>
        </p:style>
      </p:cxnSp>
      <p:cxnSp>
        <p:nvCxnSpPr>
          <p:cNvPr id="14" name="Conector recto 13">
            <a:extLst>
              <a:ext uri="{FF2B5EF4-FFF2-40B4-BE49-F238E27FC236}">
                <a16:creationId xmlns:a16="http://schemas.microsoft.com/office/drawing/2014/main" id="{A6E4C781-3A87-71E1-3D73-940DCC2AE8C5}"/>
              </a:ext>
            </a:extLst>
          </p:cNvPr>
          <p:cNvCxnSpPr/>
          <p:nvPr/>
        </p:nvCxnSpPr>
        <p:spPr>
          <a:xfrm flipV="1">
            <a:off x="1946349" y="5536017"/>
            <a:ext cx="149225" cy="203200"/>
          </a:xfrm>
          <a:prstGeom prst="line">
            <a:avLst/>
          </a:prstGeom>
          <a:ln>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9742826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16EA59-8C0C-EFB9-6A87-0D146F003A84}"/>
              </a:ext>
            </a:extLst>
          </p:cNvPr>
          <p:cNvSpPr>
            <a:spLocks noGrp="1"/>
          </p:cNvSpPr>
          <p:nvPr>
            <p:ph type="title"/>
          </p:nvPr>
        </p:nvSpPr>
        <p:spPr>
          <a:xfrm>
            <a:off x="1613656" y="892056"/>
            <a:ext cx="10449784" cy="1265928"/>
          </a:xfrm>
        </p:spPr>
        <p:txBody>
          <a:bodyPr/>
          <a:lstStyle/>
          <a:p>
            <a:r>
              <a:rPr lang="en-US" i="1" dirty="0"/>
              <a:t>Tweedledum y Tweedledee: </a:t>
            </a:r>
            <a:r>
              <a:rPr lang="en-US" dirty="0"/>
              <a:t>la </a:t>
            </a:r>
            <a:r>
              <a:rPr lang="en-US" dirty="0" err="1"/>
              <a:t>naturaleza</a:t>
            </a:r>
            <a:r>
              <a:rPr lang="en-US" dirty="0"/>
              <a:t> de las propiedades </a:t>
            </a:r>
            <a:r>
              <a:rPr lang="en-US" dirty="0" err="1"/>
              <a:t>cualitativas</a:t>
            </a:r>
            <a:endParaRPr lang="es-CL" dirty="0"/>
          </a:p>
        </p:txBody>
      </p:sp>
      <p:sp>
        <p:nvSpPr>
          <p:cNvPr id="3" name="Marcador de contenido 2">
            <a:extLst>
              <a:ext uri="{FF2B5EF4-FFF2-40B4-BE49-F238E27FC236}">
                <a16:creationId xmlns:a16="http://schemas.microsoft.com/office/drawing/2014/main" id="{07AF10EF-B6EF-24A9-0653-47ED7207999D}"/>
              </a:ext>
            </a:extLst>
          </p:cNvPr>
          <p:cNvSpPr>
            <a:spLocks noGrp="1"/>
          </p:cNvSpPr>
          <p:nvPr>
            <p:ph idx="1"/>
          </p:nvPr>
        </p:nvSpPr>
        <p:spPr>
          <a:xfrm>
            <a:off x="1613656" y="2157984"/>
            <a:ext cx="10337550" cy="4198366"/>
          </a:xfrm>
        </p:spPr>
        <p:txBody>
          <a:bodyPr>
            <a:normAutofit/>
          </a:bodyPr>
          <a:lstStyle/>
          <a:p>
            <a:pPr algn="just"/>
            <a:r>
              <a:rPr lang="es-CL" sz="1800" dirty="0">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Alternatively, if </a:t>
            </a:r>
            <a:r>
              <a:rPr lang="en-US" sz="1800" dirty="0" err="1">
                <a:latin typeface="Times New Roman" panose="02020603050405020304" pitchFamily="18" charset="0"/>
                <a:cs typeface="Times New Roman" panose="02020603050405020304" pitchFamily="18" charset="0"/>
              </a:rPr>
              <a:t>contingentists</a:t>
            </a:r>
            <a:r>
              <a:rPr lang="en-US" sz="1800" dirty="0">
                <a:latin typeface="Times New Roman" panose="02020603050405020304" pitchFamily="18" charset="0"/>
                <a:cs typeface="Times New Roman" panose="02020603050405020304" pitchFamily="18" charset="0"/>
              </a:rPr>
              <a:t> reject the relational strategy, they may envisage properties as purely qualitative in some sense. But then the nature of individuals must permit them to be tracked and anti-tracked, and more generally </a:t>
            </a:r>
            <a:r>
              <a:rPr lang="en-US" sz="1800" i="1" dirty="0">
                <a:latin typeface="Times New Roman" panose="02020603050405020304" pitchFamily="18" charset="0"/>
                <a:cs typeface="Times New Roman" panose="02020603050405020304" pitchFamily="18" charset="0"/>
              </a:rPr>
              <a:t>locked onto</a:t>
            </a:r>
            <a:r>
              <a:rPr lang="en-US" sz="1800" dirty="0">
                <a:latin typeface="Times New Roman" panose="02020603050405020304" pitchFamily="18" charset="0"/>
                <a:cs typeface="Times New Roman" panose="02020603050405020304" pitchFamily="18" charset="0"/>
              </a:rPr>
              <a:t>, by purely qualitative properties</a:t>
            </a:r>
            <a:r>
              <a:rPr lang="es-CL" sz="1800" dirty="0">
                <a:latin typeface="Times New Roman" panose="02020603050405020304" pitchFamily="18" charset="0"/>
                <a:cs typeface="Times New Roman" panose="02020603050405020304" pitchFamily="18" charset="0"/>
              </a:rPr>
              <a:t>» (Williamson, 2013, 271).</a:t>
            </a:r>
          </a:p>
          <a:p>
            <a:pPr algn="just"/>
            <a:r>
              <a:rPr lang="es-CL" sz="1800" dirty="0">
                <a:latin typeface="Times New Roman" panose="02020603050405020304" pitchFamily="18" charset="0"/>
                <a:cs typeface="Times New Roman" panose="02020603050405020304" pitchFamily="18" charset="0"/>
              </a:rPr>
              <a:t>Supónganse dos individuos de existencia contingente con (exactamente) las mismas propiedades cualitativas. Estos serán </a:t>
            </a:r>
            <a:r>
              <a:rPr lang="es-CL" sz="1800" i="1" dirty="0" err="1">
                <a:latin typeface="Times New Roman" panose="02020603050405020304" pitchFamily="18" charset="0"/>
                <a:cs typeface="Times New Roman" panose="02020603050405020304" pitchFamily="18" charset="0"/>
              </a:rPr>
              <a:t>Tweedledum</a:t>
            </a:r>
            <a:r>
              <a:rPr lang="es-CL" sz="1800" i="1" dirty="0">
                <a:latin typeface="Times New Roman" panose="02020603050405020304" pitchFamily="18" charset="0"/>
                <a:cs typeface="Times New Roman" panose="02020603050405020304" pitchFamily="18" charset="0"/>
              </a:rPr>
              <a:t> </a:t>
            </a:r>
            <a:r>
              <a:rPr lang="es-CL" sz="1800" dirty="0">
                <a:latin typeface="Times New Roman" panose="02020603050405020304" pitchFamily="18" charset="0"/>
                <a:cs typeface="Times New Roman" panose="02020603050405020304" pitchFamily="18" charset="0"/>
              </a:rPr>
              <a:t>y </a:t>
            </a:r>
            <a:r>
              <a:rPr lang="es-CL" sz="1800" i="1" dirty="0" err="1">
                <a:latin typeface="Times New Roman" panose="02020603050405020304" pitchFamily="18" charset="0"/>
                <a:cs typeface="Times New Roman" panose="02020603050405020304" pitchFamily="18" charset="0"/>
              </a:rPr>
              <a:t>Tweedledee</a:t>
            </a:r>
            <a:r>
              <a:rPr lang="es-CL" sz="1800" i="1" dirty="0">
                <a:latin typeface="Times New Roman" panose="02020603050405020304" pitchFamily="18" charset="0"/>
                <a:cs typeface="Times New Roman" panose="02020603050405020304" pitchFamily="18" charset="0"/>
              </a:rPr>
              <a:t>. </a:t>
            </a:r>
            <a:endParaRPr lang="es-CL" sz="1800" dirty="0">
              <a:latin typeface="Times New Roman" panose="02020603050405020304" pitchFamily="18" charset="0"/>
              <a:cs typeface="Times New Roman" panose="02020603050405020304" pitchFamily="18" charset="0"/>
            </a:endParaRPr>
          </a:p>
          <a:p>
            <a:pPr algn="just"/>
            <a:r>
              <a:rPr lang="es-CL" sz="1800" dirty="0">
                <a:latin typeface="Times New Roman" panose="02020603050405020304" pitchFamily="18" charset="0"/>
                <a:cs typeface="Times New Roman" panose="02020603050405020304" pitchFamily="18" charset="0"/>
              </a:rPr>
              <a:t>Suponga ahora que esta propiedad cualitativa en realidad es exactamente una: </a:t>
            </a:r>
            <a:r>
              <a:rPr lang="el-GR" sz="1800" dirty="0">
                <a:latin typeface="Times New Roman" panose="02020603050405020304" pitchFamily="18" charset="0"/>
                <a:cs typeface="Times New Roman" panose="02020603050405020304" pitchFamily="18" charset="0"/>
              </a:rPr>
              <a:t>φ</a:t>
            </a:r>
            <a:r>
              <a:rPr lang="es-CL" sz="1800" dirty="0">
                <a:latin typeface="Times New Roman" panose="02020603050405020304" pitchFamily="18" charset="0"/>
                <a:cs typeface="Times New Roman" panose="02020603050405020304" pitchFamily="18" charset="0"/>
              </a:rPr>
              <a:t> i.e. ‘ser hermano de alguien cuyo nombre empieza con «Tweed»’. Esta propiedad es obviamente simétrica</a:t>
            </a:r>
          </a:p>
          <a:p>
            <a:pPr algn="just"/>
            <a:r>
              <a:rPr lang="es-CL" sz="1800" dirty="0">
                <a:latin typeface="Times New Roman" panose="02020603050405020304" pitchFamily="18" charset="0"/>
                <a:cs typeface="Times New Roman" panose="02020603050405020304" pitchFamily="18" charset="0"/>
              </a:rPr>
              <a:t>La pregunta es: ¿Cómo, si es que tienen exactamente las mismas propiedades cualitativas (i.e. </a:t>
            </a:r>
            <a:r>
              <a:rPr lang="el-GR" sz="1800" dirty="0">
                <a:latin typeface="Times New Roman" panose="02020603050405020304" pitchFamily="18" charset="0"/>
                <a:cs typeface="Times New Roman" panose="02020603050405020304" pitchFamily="18" charset="0"/>
              </a:rPr>
              <a:t>φ</a:t>
            </a:r>
            <a:r>
              <a:rPr lang="es-CL" sz="1800" dirty="0">
                <a:latin typeface="Times New Roman" panose="02020603050405020304" pitchFamily="18" charset="0"/>
                <a:cs typeface="Times New Roman" panose="02020603050405020304" pitchFamily="18" charset="0"/>
              </a:rPr>
              <a:t>), pueden estas rastrear y discernir entre ambos individuos en una situación contrafáctica?</a:t>
            </a:r>
          </a:p>
          <a:p>
            <a:pPr algn="just"/>
            <a:r>
              <a:rPr lang="es-CL" sz="1800" dirty="0">
                <a:latin typeface="Times New Roman" panose="02020603050405020304" pitchFamily="18" charset="0"/>
                <a:cs typeface="Times New Roman" panose="02020603050405020304" pitchFamily="18" charset="0"/>
              </a:rPr>
              <a:t>La pregunta es si hace sentido la idea de un símil cualitativo de la </a:t>
            </a:r>
            <a:r>
              <a:rPr lang="es-CL" sz="1800" i="1" dirty="0" err="1">
                <a:latin typeface="Times New Roman" panose="02020603050405020304" pitchFamily="18" charset="0"/>
                <a:cs typeface="Times New Roman" panose="02020603050405020304" pitchFamily="18" charset="0"/>
              </a:rPr>
              <a:t>hacceidad</a:t>
            </a:r>
            <a:endParaRPr lang="es-CL" sz="1800" dirty="0">
              <a:latin typeface="Times New Roman" panose="02020603050405020304" pitchFamily="18" charset="0"/>
              <a:cs typeface="Times New Roman" panose="02020603050405020304" pitchFamily="18" charset="0"/>
            </a:endParaRPr>
          </a:p>
        </p:txBody>
      </p:sp>
      <p:sp>
        <p:nvSpPr>
          <p:cNvPr id="5" name="Marcador de pie de página 4">
            <a:extLst>
              <a:ext uri="{FF2B5EF4-FFF2-40B4-BE49-F238E27FC236}">
                <a16:creationId xmlns:a16="http://schemas.microsoft.com/office/drawing/2014/main" id="{5F87093C-9605-E9B2-4AF1-9B50186186B2}"/>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B4A47E8C-254D-348A-33CC-2269443A3970}"/>
              </a:ext>
            </a:extLst>
          </p:cNvPr>
          <p:cNvSpPr>
            <a:spLocks noGrp="1"/>
          </p:cNvSpPr>
          <p:nvPr>
            <p:ph type="sldNum" sz="quarter" idx="12"/>
          </p:nvPr>
        </p:nvSpPr>
        <p:spPr/>
        <p:txBody>
          <a:bodyPr/>
          <a:lstStyle/>
          <a:p>
            <a:fld id="{C68AC1EC-23E2-4F0E-A5A4-674EC8DB954E}" type="slidenum">
              <a:rPr lang="en-US" smtClean="0"/>
              <a:t>19</a:t>
            </a:fld>
            <a:endParaRPr lang="en-US"/>
          </a:p>
        </p:txBody>
      </p:sp>
      <p:sp>
        <p:nvSpPr>
          <p:cNvPr id="7" name="Marcador de contenido 2">
            <a:extLst>
              <a:ext uri="{FF2B5EF4-FFF2-40B4-BE49-F238E27FC236}">
                <a16:creationId xmlns:a16="http://schemas.microsoft.com/office/drawing/2014/main" id="{87FA7695-B1E9-4089-E802-B6CB3992A7AA}"/>
              </a:ext>
            </a:extLst>
          </p:cNvPr>
          <p:cNvSpPr txBox="1">
            <a:spLocks/>
          </p:cNvSpPr>
          <p:nvPr/>
        </p:nvSpPr>
        <p:spPr>
          <a:xfrm>
            <a:off x="127319"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20253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0D64E6-39F9-31EC-AFE1-1DA22940CA13}"/>
              </a:ext>
            </a:extLst>
          </p:cNvPr>
          <p:cNvSpPr>
            <a:spLocks noGrp="1"/>
          </p:cNvSpPr>
          <p:nvPr>
            <p:ph type="title"/>
          </p:nvPr>
        </p:nvSpPr>
        <p:spPr>
          <a:xfrm>
            <a:off x="877824" y="0"/>
            <a:ext cx="10449784" cy="1265928"/>
          </a:xfrm>
        </p:spPr>
        <p:txBody>
          <a:bodyPr/>
          <a:lstStyle/>
          <a:p>
            <a:r>
              <a:rPr lang="es-CL" dirty="0"/>
              <a:t>Índice de la presentación</a:t>
            </a:r>
          </a:p>
        </p:txBody>
      </p:sp>
      <p:sp>
        <p:nvSpPr>
          <p:cNvPr id="3" name="Marcador de contenido 2">
            <a:extLst>
              <a:ext uri="{FF2B5EF4-FFF2-40B4-BE49-F238E27FC236}">
                <a16:creationId xmlns:a16="http://schemas.microsoft.com/office/drawing/2014/main" id="{08D426E8-97DC-BE29-4E77-C342F3957AD3}"/>
              </a:ext>
            </a:extLst>
          </p:cNvPr>
          <p:cNvSpPr>
            <a:spLocks noGrp="1"/>
          </p:cNvSpPr>
          <p:nvPr>
            <p:ph idx="1"/>
          </p:nvPr>
        </p:nvSpPr>
        <p:spPr>
          <a:xfrm>
            <a:off x="240794" y="1448490"/>
            <a:ext cx="5083629" cy="5090422"/>
          </a:xfrm>
        </p:spPr>
        <p:txBody>
          <a:bodyPr>
            <a:normAutofit/>
          </a:bodyPr>
          <a:lstStyle/>
          <a:p>
            <a:pPr marL="0" indent="0">
              <a:buNone/>
            </a:pPr>
            <a:r>
              <a:rPr lang="es-CL" sz="1800" b="1" dirty="0">
                <a:latin typeface="Times New Roman" panose="02020603050405020304" pitchFamily="18" charset="0"/>
                <a:cs typeface="Times New Roman" panose="02020603050405020304" pitchFamily="18" charset="0"/>
              </a:rPr>
              <a:t>1.     El Necesitismo</a:t>
            </a:r>
          </a:p>
          <a:p>
            <a:pPr marL="0" indent="0">
              <a:buNone/>
            </a:pPr>
            <a:r>
              <a:rPr lang="es-CL" sz="1800" dirty="0">
                <a:latin typeface="Times New Roman" panose="02020603050405020304" pitchFamily="18" charset="0"/>
                <a:cs typeface="Times New Roman" panose="02020603050405020304" pitchFamily="18" charset="0"/>
              </a:rPr>
              <a:t>1.1…Necesitismo de primer y segundo orden</a:t>
            </a:r>
          </a:p>
          <a:p>
            <a:pPr marL="0" indent="0">
              <a:buNone/>
            </a:pPr>
            <a:r>
              <a:rPr lang="es-CL" sz="1800" dirty="0">
                <a:latin typeface="Times New Roman" panose="02020603050405020304" pitchFamily="18" charset="0"/>
                <a:cs typeface="Times New Roman" panose="02020603050405020304" pitchFamily="18" charset="0"/>
              </a:rPr>
              <a:t>1.2…Dominio constante de intensiones</a:t>
            </a:r>
          </a:p>
          <a:p>
            <a:pPr marL="0" indent="0">
              <a:buNone/>
            </a:pPr>
            <a:r>
              <a:rPr lang="es-CL" sz="1800" b="1" dirty="0">
                <a:latin typeface="Times New Roman" panose="02020603050405020304" pitchFamily="18" charset="0"/>
                <a:cs typeface="Times New Roman" panose="02020603050405020304" pitchFamily="18" charset="0"/>
              </a:rPr>
              <a:t>2.     Principios de Comprensión</a:t>
            </a:r>
          </a:p>
          <a:p>
            <a:pPr marL="0" indent="0">
              <a:buNone/>
            </a:pPr>
            <a:r>
              <a:rPr lang="es-CL" sz="1800" dirty="0">
                <a:latin typeface="Times New Roman" panose="02020603050405020304" pitchFamily="18" charset="0"/>
                <a:cs typeface="Times New Roman" panose="02020603050405020304" pitchFamily="18" charset="0"/>
              </a:rPr>
              <a:t>2.1…Utilidad de los esquemas de Comprensión</a:t>
            </a:r>
          </a:p>
          <a:p>
            <a:pPr marL="0" indent="0">
              <a:buNone/>
            </a:pPr>
            <a:r>
              <a:rPr lang="es-CL" sz="1800" dirty="0">
                <a:latin typeface="Times New Roman" panose="02020603050405020304" pitchFamily="18" charset="0"/>
                <a:cs typeface="Times New Roman" panose="02020603050405020304" pitchFamily="18" charset="0"/>
              </a:rPr>
              <a:t>2.2… Ingenuo y modal</a:t>
            </a:r>
          </a:p>
          <a:p>
            <a:pPr marL="0" indent="0">
              <a:buNone/>
            </a:pPr>
            <a:r>
              <a:rPr lang="es-CL" sz="1800" dirty="0">
                <a:latin typeface="Times New Roman" panose="02020603050405020304" pitchFamily="18" charset="0"/>
                <a:cs typeface="Times New Roman" panose="02020603050405020304" pitchFamily="18" charset="0"/>
              </a:rPr>
              <a:t>2.3…Derivación de </a:t>
            </a:r>
            <a:r>
              <a:rPr lang="es-CL" sz="1800" kern="100" dirty="0" err="1">
                <a:effectLst/>
                <a:latin typeface="Times New Roman" panose="02020603050405020304" pitchFamily="18" charset="0"/>
                <a:ea typeface="Aptos" panose="020B0004020202020204" pitchFamily="34" charset="0"/>
                <a:cs typeface="Arial" panose="020B0604020202020204" pitchFamily="34" charset="0"/>
              </a:rPr>
              <a:t>NNE</a:t>
            </a:r>
            <a:r>
              <a:rPr lang="es-CL" sz="1800" kern="100" baseline="-25000" dirty="0" err="1">
                <a:effectLst/>
                <a:latin typeface="Times New Roman" panose="02020603050405020304" pitchFamily="18" charset="0"/>
                <a:ea typeface="Aptos" panose="020B0004020202020204" pitchFamily="34" charset="0"/>
                <a:cs typeface="Arial" panose="020B0604020202020204" pitchFamily="34" charset="0"/>
              </a:rPr>
              <a:t>m</a:t>
            </a:r>
            <a:r>
              <a:rPr lang="es-CL" sz="1800" kern="100" baseline="-25000" dirty="0">
                <a:effectLst/>
                <a:latin typeface="Times New Roman" panose="02020603050405020304" pitchFamily="18" charset="0"/>
                <a:ea typeface="Aptos" panose="020B0004020202020204" pitchFamily="34" charset="0"/>
                <a:cs typeface="Arial" panose="020B0604020202020204" pitchFamily="34" charset="0"/>
              </a:rPr>
              <a:t> </a:t>
            </a:r>
            <a:r>
              <a:rPr lang="es-CL" sz="1800" dirty="0">
                <a:latin typeface="Times New Roman" panose="02020603050405020304" pitchFamily="18" charset="0"/>
                <a:cs typeface="Times New Roman" panose="02020603050405020304" pitchFamily="18" charset="0"/>
              </a:rPr>
              <a:t>(y BF y CBF)</a:t>
            </a:r>
          </a:p>
          <a:p>
            <a:pPr marL="0" indent="0">
              <a:buNone/>
            </a:pPr>
            <a:r>
              <a:rPr lang="es-CL" sz="1800" b="1" dirty="0">
                <a:latin typeface="Times New Roman" panose="02020603050405020304" pitchFamily="18" charset="0"/>
                <a:cs typeface="Times New Roman" panose="02020603050405020304" pitchFamily="18" charset="0"/>
              </a:rPr>
              <a:t>3.    Estructura del argumento de Williamson</a:t>
            </a:r>
          </a:p>
          <a:p>
            <a:pPr marL="0" indent="0">
              <a:buNone/>
            </a:pPr>
            <a:r>
              <a:rPr lang="es-CL" sz="1800" dirty="0">
                <a:latin typeface="Times New Roman" panose="02020603050405020304" pitchFamily="18" charset="0"/>
                <a:cs typeface="Times New Roman" panose="02020603050405020304" pitchFamily="18" charset="0"/>
              </a:rPr>
              <a:t>3.1…Asimetría ontológica o alternativas de </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COMP</a:t>
            </a:r>
            <a:r>
              <a:rPr lang="es-CL" sz="1800" kern="100" baseline="-25000" dirty="0">
                <a:effectLst/>
                <a:latin typeface="Times New Roman" panose="02020603050405020304" pitchFamily="18" charset="0"/>
                <a:ea typeface="Aptos" panose="020B0004020202020204" pitchFamily="34" charset="0"/>
                <a:cs typeface="Arial" panose="020B0604020202020204" pitchFamily="34" charset="0"/>
              </a:rPr>
              <a:t>m</a:t>
            </a:r>
            <a:endParaRPr lang="es-CL" sz="1800" dirty="0">
              <a:latin typeface="Times New Roman" panose="02020603050405020304" pitchFamily="18" charset="0"/>
              <a:cs typeface="Times New Roman" panose="02020603050405020304" pitchFamily="18" charset="0"/>
            </a:endParaRPr>
          </a:p>
          <a:p>
            <a:pPr marL="342900" indent="-342900">
              <a:buAutoNum type="arabicPeriod" startAt="4"/>
            </a:pPr>
            <a:r>
              <a:rPr lang="es-CL" sz="1800" b="1" dirty="0">
                <a:latin typeface="Times New Roman" panose="02020603050405020304" pitchFamily="18" charset="0"/>
                <a:cs typeface="Times New Roman" panose="02020603050405020304" pitchFamily="18" charset="0"/>
              </a:rPr>
              <a:t>El problema de </a:t>
            </a:r>
            <a:r>
              <a:rPr lang="es-CL" sz="1800" b="1" kern="100" dirty="0" err="1">
                <a:effectLst/>
                <a:latin typeface="Times New Roman" panose="02020603050405020304" pitchFamily="18" charset="0"/>
                <a:ea typeface="Aptos" panose="020B0004020202020204" pitchFamily="34" charset="0"/>
                <a:cs typeface="Arial" panose="020B0604020202020204" pitchFamily="34" charset="0"/>
              </a:rPr>
              <a:t>COMP</a:t>
            </a:r>
            <a:r>
              <a:rPr lang="es-CL" sz="1800" b="1" kern="100" baseline="-25000" dirty="0" err="1">
                <a:effectLst/>
                <a:latin typeface="Times New Roman" panose="02020603050405020304" pitchFamily="18" charset="0"/>
                <a:ea typeface="Aptos" panose="020B0004020202020204" pitchFamily="34" charset="0"/>
                <a:cs typeface="Arial" panose="020B0604020202020204" pitchFamily="34" charset="0"/>
              </a:rPr>
              <a:t>m</a:t>
            </a:r>
            <a:endParaRPr lang="es-CL" sz="1600" b="1" kern="100" dirty="0">
              <a:effectLst/>
              <a:latin typeface="Aptos" panose="020B0004020202020204" pitchFamily="34" charset="0"/>
              <a:ea typeface="Aptos" panose="020B0004020202020204" pitchFamily="34" charset="0"/>
              <a:cs typeface="Arial" panose="020B0604020202020204" pitchFamily="34" charset="0"/>
            </a:endParaRPr>
          </a:p>
          <a:p>
            <a:pPr marL="0" indent="0">
              <a:buNone/>
            </a:pPr>
            <a:r>
              <a:rPr lang="es-CL" sz="1800" dirty="0">
                <a:latin typeface="Times New Roman" panose="02020603050405020304" pitchFamily="18" charset="0"/>
                <a:cs typeface="Times New Roman" panose="02020603050405020304" pitchFamily="18" charset="0"/>
              </a:rPr>
              <a:t>4.1…</a:t>
            </a:r>
            <a:r>
              <a:rPr lang="es-CL" sz="1800" i="1" dirty="0">
                <a:latin typeface="Times New Roman" panose="02020603050405020304" pitchFamily="18" charset="0"/>
                <a:cs typeface="Times New Roman" panose="02020603050405020304" pitchFamily="18" charset="0"/>
              </a:rPr>
              <a:t>Haecceitas </a:t>
            </a:r>
            <a:r>
              <a:rPr lang="es-CL" sz="1800" dirty="0">
                <a:latin typeface="Times New Roman" panose="02020603050405020304" pitchFamily="18" charset="0"/>
                <a:cs typeface="Times New Roman" panose="02020603050405020304" pitchFamily="18" charset="0"/>
              </a:rPr>
              <a:t>como instancia de este</a:t>
            </a:r>
          </a:p>
          <a:p>
            <a:pPr marL="0" indent="0">
              <a:buNone/>
            </a:pPr>
            <a:endParaRPr lang="es-CL" sz="1800" b="1" dirty="0">
              <a:latin typeface="Times New Roman" panose="02020603050405020304" pitchFamily="18" charset="0"/>
              <a:cs typeface="Times New Roman" panose="02020603050405020304" pitchFamily="18" charset="0"/>
            </a:endParaRPr>
          </a:p>
        </p:txBody>
      </p:sp>
      <p:sp>
        <p:nvSpPr>
          <p:cNvPr id="5" name="Marcador de pie de página 4">
            <a:extLst>
              <a:ext uri="{FF2B5EF4-FFF2-40B4-BE49-F238E27FC236}">
                <a16:creationId xmlns:a16="http://schemas.microsoft.com/office/drawing/2014/main" id="{2BDB8710-384B-DAB0-5829-3C11F1AF7837}"/>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2526D577-DA8F-B244-7478-41F16C33BDC4}"/>
              </a:ext>
            </a:extLst>
          </p:cNvPr>
          <p:cNvSpPr>
            <a:spLocks noGrp="1"/>
          </p:cNvSpPr>
          <p:nvPr>
            <p:ph type="sldNum" sz="quarter" idx="12"/>
          </p:nvPr>
        </p:nvSpPr>
        <p:spPr/>
        <p:txBody>
          <a:bodyPr/>
          <a:lstStyle/>
          <a:p>
            <a:fld id="{C68AC1EC-23E2-4F0E-A5A4-674EC8DB954E}" type="slidenum">
              <a:rPr lang="en-US" smtClean="0"/>
              <a:t>2</a:t>
            </a:fld>
            <a:endParaRPr lang="en-US"/>
          </a:p>
        </p:txBody>
      </p:sp>
      <p:sp>
        <p:nvSpPr>
          <p:cNvPr id="8" name="Marcador de contenido 2">
            <a:extLst>
              <a:ext uri="{FF2B5EF4-FFF2-40B4-BE49-F238E27FC236}">
                <a16:creationId xmlns:a16="http://schemas.microsoft.com/office/drawing/2014/main" id="{CB96ADC1-A6E8-8FF1-9988-DD5CC21194C0}"/>
              </a:ext>
            </a:extLst>
          </p:cNvPr>
          <p:cNvSpPr txBox="1">
            <a:spLocks/>
          </p:cNvSpPr>
          <p:nvPr/>
        </p:nvSpPr>
        <p:spPr>
          <a:xfrm>
            <a:off x="6096000" y="1448490"/>
            <a:ext cx="5083629" cy="5090422"/>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CL" sz="1800" dirty="0">
                <a:latin typeface="Times New Roman" panose="02020603050405020304" pitchFamily="18" charset="0"/>
                <a:cs typeface="Times New Roman" panose="02020603050405020304" pitchFamily="18" charset="0"/>
              </a:rPr>
              <a:t>4.2…¿Cómo explicar el ‘mapeo’?</a:t>
            </a:r>
          </a:p>
          <a:p>
            <a:pPr marL="0" indent="0">
              <a:buFont typeface="Arial" panose="020B0604020202020204" pitchFamily="34" charset="0"/>
              <a:buNone/>
            </a:pPr>
            <a:r>
              <a:rPr lang="es-CL" sz="1800" dirty="0">
                <a:latin typeface="Times New Roman" panose="02020603050405020304" pitchFamily="18" charset="0"/>
                <a:cs typeface="Times New Roman" panose="02020603050405020304" pitchFamily="18" charset="0"/>
              </a:rPr>
              <a:t>	-estrategia relacional</a:t>
            </a:r>
          </a:p>
          <a:p>
            <a:pPr marL="0" indent="0">
              <a:buFont typeface="Arial" panose="020B0604020202020204" pitchFamily="34" charset="0"/>
              <a:buNone/>
            </a:pPr>
            <a:r>
              <a:rPr lang="es-CL" sz="1800" dirty="0">
                <a:latin typeface="Times New Roman" panose="02020603050405020304" pitchFamily="18" charset="0"/>
                <a:cs typeface="Times New Roman" panose="02020603050405020304" pitchFamily="18" charset="0"/>
              </a:rPr>
              <a:t>	-estrategia cualitativa</a:t>
            </a:r>
          </a:p>
          <a:p>
            <a:pPr marL="342900" indent="-342900">
              <a:buFont typeface="Arial" panose="020B0604020202020204" pitchFamily="34" charset="0"/>
              <a:buAutoNum type="arabicPeriod" startAt="5"/>
            </a:pPr>
            <a:r>
              <a:rPr lang="es-CL" sz="1800" b="1" dirty="0">
                <a:latin typeface="Times New Roman" panose="02020603050405020304" pitchFamily="18" charset="0"/>
                <a:cs typeface="Times New Roman" panose="02020603050405020304" pitchFamily="18" charset="0"/>
              </a:rPr>
              <a:t>Identidad y discernibilidad: James Ladyman</a:t>
            </a:r>
          </a:p>
          <a:p>
            <a:pPr marL="0" indent="0">
              <a:buNone/>
            </a:pPr>
            <a:r>
              <a:rPr lang="es-CL" sz="1800" dirty="0">
                <a:latin typeface="Times New Roman" panose="02020603050405020304" pitchFamily="18" charset="0"/>
                <a:cs typeface="Times New Roman" panose="02020603050405020304" pitchFamily="18" charset="0"/>
              </a:rPr>
              <a:t>5.1…‘Factorización’ de la pregunta por la identidad</a:t>
            </a:r>
          </a:p>
          <a:p>
            <a:pPr marL="0" indent="0">
              <a:buNone/>
            </a:pPr>
            <a:r>
              <a:rPr lang="es-CL" sz="1800" dirty="0">
                <a:latin typeface="Times New Roman" panose="02020603050405020304" pitchFamily="18" charset="0"/>
                <a:cs typeface="Times New Roman" panose="02020603050405020304" pitchFamily="18" charset="0"/>
              </a:rPr>
              <a:t>5.2…Grados de discernibilidad</a:t>
            </a:r>
          </a:p>
          <a:p>
            <a:pPr marL="0" indent="0">
              <a:buNone/>
            </a:pPr>
            <a:r>
              <a:rPr lang="es-CL" sz="1800" dirty="0">
                <a:latin typeface="Times New Roman" panose="02020603050405020304" pitchFamily="18" charset="0"/>
                <a:cs typeface="Times New Roman" panose="02020603050405020304" pitchFamily="18" charset="0"/>
              </a:rPr>
              <a:t>5.3…</a:t>
            </a:r>
            <a:r>
              <a:rPr lang="es-CL" sz="1800" i="1" dirty="0" err="1">
                <a:latin typeface="Times New Roman" panose="02020603050405020304" pitchFamily="18" charset="0"/>
                <a:cs typeface="Times New Roman" panose="02020603050405020304" pitchFamily="18" charset="0"/>
              </a:rPr>
              <a:t>Tweedlum</a:t>
            </a:r>
            <a:r>
              <a:rPr lang="es-CL" sz="1800" i="1" dirty="0">
                <a:latin typeface="Times New Roman" panose="02020603050405020304" pitchFamily="18" charset="0"/>
                <a:cs typeface="Times New Roman" panose="02020603050405020304" pitchFamily="18" charset="0"/>
              </a:rPr>
              <a:t> y </a:t>
            </a:r>
            <a:r>
              <a:rPr lang="es-CL" sz="1800" i="1" dirty="0" err="1">
                <a:latin typeface="Times New Roman" panose="02020603050405020304" pitchFamily="18" charset="0"/>
                <a:cs typeface="Times New Roman" panose="02020603050405020304" pitchFamily="18" charset="0"/>
              </a:rPr>
              <a:t>Tweedledee</a:t>
            </a:r>
            <a:endParaRPr lang="es-CL" sz="1800" i="1" dirty="0">
              <a:latin typeface="Times New Roman" panose="02020603050405020304" pitchFamily="18" charset="0"/>
              <a:cs typeface="Times New Roman" panose="02020603050405020304" pitchFamily="18" charset="0"/>
            </a:endParaRPr>
          </a:p>
          <a:p>
            <a:pPr marL="342900" indent="-342900">
              <a:buAutoNum type="arabicPeriod" startAt="6"/>
            </a:pPr>
            <a:r>
              <a:rPr lang="es-CL" sz="1800" b="1" dirty="0">
                <a:latin typeface="Times New Roman" panose="02020603050405020304" pitchFamily="18" charset="0"/>
                <a:cs typeface="Times New Roman" panose="02020603050405020304" pitchFamily="18" charset="0"/>
              </a:rPr>
              <a:t>Universales trascendentes</a:t>
            </a:r>
          </a:p>
          <a:p>
            <a:pPr marL="0" indent="0">
              <a:buNone/>
            </a:pPr>
            <a:r>
              <a:rPr lang="es-CL" sz="1800" dirty="0">
                <a:latin typeface="Times New Roman" panose="02020603050405020304" pitchFamily="18" charset="0"/>
                <a:cs typeface="Times New Roman" panose="02020603050405020304" pitchFamily="18" charset="0"/>
              </a:rPr>
              <a:t>6.1…Volviendo a las intensiones</a:t>
            </a:r>
          </a:p>
          <a:p>
            <a:pPr marL="0" indent="0">
              <a:buNone/>
            </a:pPr>
            <a:r>
              <a:rPr lang="es-CL" sz="1800" dirty="0">
                <a:latin typeface="Times New Roman" panose="02020603050405020304" pitchFamily="18" charset="0"/>
                <a:cs typeface="Times New Roman" panose="02020603050405020304" pitchFamily="18" charset="0"/>
              </a:rPr>
              <a:t>6.2…Haciendo sentido de los UT</a:t>
            </a:r>
          </a:p>
          <a:p>
            <a:pPr marL="0" indent="0">
              <a:buNone/>
            </a:pPr>
            <a:r>
              <a:rPr lang="es-CL" sz="1800" dirty="0">
                <a:latin typeface="Times New Roman" panose="02020603050405020304" pitchFamily="18" charset="0"/>
                <a:cs typeface="Times New Roman" panose="02020603050405020304" pitchFamily="18" charset="0"/>
              </a:rPr>
              <a:t>6.3…El argumento de los números complejos</a:t>
            </a:r>
          </a:p>
        </p:txBody>
      </p:sp>
    </p:spTree>
    <p:extLst>
      <p:ext uri="{BB962C8B-B14F-4D97-AF65-F5344CB8AC3E}">
        <p14:creationId xmlns:p14="http://schemas.microsoft.com/office/powerpoint/2010/main" val="558251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C5A78D0-AA2E-0391-51D9-3A54FB569504}"/>
              </a:ext>
            </a:extLst>
          </p:cNvPr>
          <p:cNvSpPr>
            <a:spLocks noGrp="1"/>
          </p:cNvSpPr>
          <p:nvPr>
            <p:ph type="title"/>
          </p:nvPr>
        </p:nvSpPr>
        <p:spPr>
          <a:xfrm>
            <a:off x="1613656" y="892056"/>
            <a:ext cx="10449784" cy="1265928"/>
          </a:xfrm>
        </p:spPr>
        <p:txBody>
          <a:bodyPr/>
          <a:lstStyle/>
          <a:p>
            <a:r>
              <a:rPr lang="es-CL" dirty="0"/>
              <a:t>La respuesta matemática de la discernibilidad débil en una estructura</a:t>
            </a:r>
          </a:p>
        </p:txBody>
      </p:sp>
      <p:sp>
        <p:nvSpPr>
          <p:cNvPr id="3" name="Marcador de contenido 2">
            <a:extLst>
              <a:ext uri="{FF2B5EF4-FFF2-40B4-BE49-F238E27FC236}">
                <a16:creationId xmlns:a16="http://schemas.microsoft.com/office/drawing/2014/main" id="{026CFECF-CA30-2A38-CED8-458336CF9493}"/>
              </a:ext>
            </a:extLst>
          </p:cNvPr>
          <p:cNvSpPr>
            <a:spLocks noGrp="1"/>
          </p:cNvSpPr>
          <p:nvPr>
            <p:ph idx="1"/>
          </p:nvPr>
        </p:nvSpPr>
        <p:spPr>
          <a:xfrm>
            <a:off x="1614897" y="2157984"/>
            <a:ext cx="10336309" cy="4198366"/>
          </a:xfrm>
        </p:spPr>
        <p:txBody>
          <a:bodyPr>
            <a:normAutofit/>
          </a:bodyPr>
          <a:lstStyle/>
          <a:p>
            <a:pPr algn="just"/>
            <a:r>
              <a:rPr lang="es-CL" sz="1800" dirty="0">
                <a:latin typeface="Times New Roman" panose="02020603050405020304" pitchFamily="18" charset="0"/>
                <a:cs typeface="Times New Roman" panose="02020603050405020304" pitchFamily="18" charset="0"/>
              </a:rPr>
              <a:t>Sea </a:t>
            </a:r>
            <a:r>
              <a:rPr lang="es-CL" sz="1800" i="1" dirty="0">
                <a:latin typeface="Times New Roman" panose="02020603050405020304" pitchFamily="18" charset="0"/>
                <a:cs typeface="Times New Roman" panose="02020603050405020304" pitchFamily="18" charset="0"/>
              </a:rPr>
              <a:t>A </a:t>
            </a:r>
            <a:r>
              <a:rPr lang="es-CL" sz="1800" dirty="0">
                <a:latin typeface="Times New Roman" panose="02020603050405020304" pitchFamily="18" charset="0"/>
                <a:cs typeface="Times New Roman" panose="02020603050405020304" pitchFamily="18" charset="0"/>
              </a:rPr>
              <a:t>el modelo de un grafo de tipo ‘mancuerna’ que represente nuestra estructura prevista</a:t>
            </a:r>
          </a:p>
          <a:p>
            <a:pPr algn="just"/>
            <a:r>
              <a:rPr lang="es-CL" sz="1800" dirty="0">
                <a:latin typeface="Times New Roman" panose="02020603050405020304" pitchFamily="18" charset="0"/>
                <a:cs typeface="Times New Roman" panose="02020603050405020304" pitchFamily="18" charset="0"/>
              </a:rPr>
              <a:t>Incluso sin constantes (sin saber o </a:t>
            </a:r>
            <a:r>
              <a:rPr lang="es-CL" sz="1800" i="1" dirty="0">
                <a:latin typeface="Times New Roman" panose="02020603050405020304" pitchFamily="18" charset="0"/>
                <a:cs typeface="Times New Roman" panose="02020603050405020304" pitchFamily="18" charset="0"/>
              </a:rPr>
              <a:t>haber distinguido de antemano </a:t>
            </a:r>
            <a:r>
              <a:rPr lang="es-CL" sz="1800" dirty="0">
                <a:latin typeface="Times New Roman" panose="02020603050405020304" pitchFamily="18" charset="0"/>
                <a:cs typeface="Times New Roman" panose="02020603050405020304" pitchFamily="18" charset="0"/>
              </a:rPr>
              <a:t>cuál es cual) podemos notar que la estructura formaliza la discernibilidad débil que permite concluir la </a:t>
            </a:r>
            <a:r>
              <a:rPr lang="es-CL" sz="1800" dirty="0" err="1">
                <a:latin typeface="Times New Roman" panose="02020603050405020304" pitchFamily="18" charset="0"/>
                <a:cs typeface="Times New Roman" panose="02020603050405020304" pitchFamily="18" charset="0"/>
              </a:rPr>
              <a:t>la</a:t>
            </a:r>
            <a:r>
              <a:rPr lang="es-CL" sz="1800" dirty="0">
                <a:latin typeface="Times New Roman" panose="02020603050405020304" pitchFamily="18" charset="0"/>
                <a:cs typeface="Times New Roman" panose="02020603050405020304" pitchFamily="18" charset="0"/>
              </a:rPr>
              <a:t> no-identidad de ambos elementos:</a:t>
            </a:r>
          </a:p>
          <a:p>
            <a:pPr marL="0" indent="0" algn="ctr">
              <a:buNone/>
            </a:pPr>
            <a:r>
              <a:rPr lang="es-CL" sz="1800" i="1" dirty="0">
                <a:latin typeface="Times New Roman" panose="02020603050405020304" pitchFamily="18" charset="0"/>
                <a:cs typeface="Times New Roman" panose="02020603050405020304" pitchFamily="18" charset="0"/>
              </a:rPr>
              <a:t>a		b </a:t>
            </a:r>
          </a:p>
          <a:p>
            <a:pPr marL="0" indent="0" algn="just">
              <a:buNone/>
            </a:pPr>
            <a:r>
              <a:rPr lang="es-CL" sz="1800" dirty="0">
                <a:latin typeface="Times New Roman" panose="02020603050405020304" pitchFamily="18" charset="0"/>
                <a:cs typeface="Times New Roman" panose="02020603050405020304" pitchFamily="18" charset="0"/>
              </a:rPr>
              <a:t>Entonces </a:t>
            </a:r>
            <a:r>
              <a:rPr lang="es-CL" sz="1800" dirty="0" err="1">
                <a:latin typeface="Times New Roman" panose="02020603050405020304" pitchFamily="18" charset="0"/>
                <a:cs typeface="Times New Roman" panose="02020603050405020304" pitchFamily="18" charset="0"/>
              </a:rPr>
              <a:t>Weak</a:t>
            </a:r>
            <a:r>
              <a:rPr lang="es-CL" sz="1400" i="1" dirty="0" err="1">
                <a:latin typeface="Times New Roman" panose="02020603050405020304" pitchFamily="18" charset="0"/>
                <a:cs typeface="Times New Roman" panose="02020603050405020304" pitchFamily="18" charset="0"/>
              </a:rPr>
              <a:t>A</a:t>
            </a:r>
            <a:r>
              <a:rPr lang="es-CL" sz="1400" i="1" dirty="0">
                <a:latin typeface="Times New Roman" panose="02020603050405020304" pitchFamily="18" charset="0"/>
                <a:cs typeface="Times New Roman" panose="02020603050405020304" pitchFamily="18" charset="0"/>
              </a:rPr>
              <a:t> </a:t>
            </a:r>
            <a:r>
              <a:rPr lang="es-CL" sz="1800" dirty="0">
                <a:latin typeface="Times New Roman" panose="02020603050405020304" pitchFamily="18" charset="0"/>
                <a:cs typeface="Times New Roman" panose="02020603050405020304" pitchFamily="18" charset="0"/>
              </a:rPr>
              <a:t>(</a:t>
            </a:r>
            <a:r>
              <a:rPr lang="es-CL" sz="1800" i="1" dirty="0" err="1">
                <a:latin typeface="Times New Roman" panose="02020603050405020304" pitchFamily="18" charset="0"/>
                <a:cs typeface="Times New Roman" panose="02020603050405020304" pitchFamily="18" charset="0"/>
              </a:rPr>
              <a:t>a,b</a:t>
            </a:r>
            <a:r>
              <a:rPr lang="es-CL" sz="1800" dirty="0">
                <a:latin typeface="Times New Roman" panose="02020603050405020304" pitchFamily="18" charset="0"/>
                <a:cs typeface="Times New Roman" panose="02020603050405020304" pitchFamily="18" charset="0"/>
              </a:rPr>
              <a:t>)</a:t>
            </a:r>
          </a:p>
          <a:p>
            <a:pPr algn="just"/>
            <a:r>
              <a:rPr lang="es-CL" sz="1800" dirty="0">
                <a:latin typeface="Times New Roman" panose="02020603050405020304" pitchFamily="18" charset="0"/>
                <a:cs typeface="Times New Roman" panose="02020603050405020304" pitchFamily="18" charset="0"/>
              </a:rPr>
              <a:t>Claramente, estos no son el mismo objeto, incluso si no </a:t>
            </a:r>
            <a:r>
              <a:rPr lang="es-CL" sz="1800" i="1" dirty="0">
                <a:latin typeface="Times New Roman" panose="02020603050405020304" pitchFamily="18" charset="0"/>
                <a:cs typeface="Times New Roman" panose="02020603050405020304" pitchFamily="18" charset="0"/>
              </a:rPr>
              <a:t>sabemos </a:t>
            </a:r>
            <a:r>
              <a:rPr lang="es-CL" sz="1800" dirty="0">
                <a:latin typeface="Times New Roman" panose="02020603050405020304" pitchFamily="18" charset="0"/>
                <a:cs typeface="Times New Roman" panose="02020603050405020304" pitchFamily="18" charset="0"/>
              </a:rPr>
              <a:t>cuál es cuál</a:t>
            </a:r>
          </a:p>
          <a:p>
            <a:pPr algn="just"/>
            <a:r>
              <a:rPr lang="es-CL" sz="1800" dirty="0">
                <a:latin typeface="Times New Roman" panose="02020603050405020304" pitchFamily="18" charset="0"/>
                <a:cs typeface="Times New Roman" panose="02020603050405020304" pitchFamily="18" charset="0"/>
              </a:rPr>
              <a:t>Impedimento epistémico, mas no formal</a:t>
            </a:r>
          </a:p>
          <a:p>
            <a:pPr algn="just"/>
            <a:r>
              <a:rPr lang="es-CL" sz="1800" dirty="0">
                <a:latin typeface="Times New Roman" panose="02020603050405020304" pitchFamily="18" charset="0"/>
                <a:cs typeface="Times New Roman" panose="02020603050405020304" pitchFamily="18" charset="0"/>
              </a:rPr>
              <a:t>Sabemos, al menos, que sí hace sentido una forma de identidad de los indiscernibles basada en una mera concepción cualitativa/relacional de las propiedades, en la cual </a:t>
            </a:r>
            <a:r>
              <a:rPr lang="es-CL" sz="1800" i="1" dirty="0">
                <a:latin typeface="Times New Roman" panose="02020603050405020304" pitchFamily="18" charset="0"/>
                <a:cs typeface="Times New Roman" panose="02020603050405020304" pitchFamily="18" charset="0"/>
              </a:rPr>
              <a:t>discernibilidad </a:t>
            </a:r>
            <a:r>
              <a:rPr lang="es-CL" sz="1800" dirty="0">
                <a:latin typeface="Times New Roman" panose="02020603050405020304" pitchFamily="18" charset="0"/>
                <a:cs typeface="Times New Roman" panose="02020603050405020304" pitchFamily="18" charset="0"/>
              </a:rPr>
              <a:t>no implica necesariamente identidad numérica</a:t>
            </a:r>
          </a:p>
        </p:txBody>
      </p:sp>
      <p:sp>
        <p:nvSpPr>
          <p:cNvPr id="5" name="Marcador de pie de página 4">
            <a:extLst>
              <a:ext uri="{FF2B5EF4-FFF2-40B4-BE49-F238E27FC236}">
                <a16:creationId xmlns:a16="http://schemas.microsoft.com/office/drawing/2014/main" id="{43982469-ACBF-ADAA-20B7-44576E790543}"/>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41FF32C0-E1ED-6E35-636D-C22F1AF7A3BF}"/>
              </a:ext>
            </a:extLst>
          </p:cNvPr>
          <p:cNvSpPr>
            <a:spLocks noGrp="1"/>
          </p:cNvSpPr>
          <p:nvPr>
            <p:ph type="sldNum" sz="quarter" idx="12"/>
          </p:nvPr>
        </p:nvSpPr>
        <p:spPr/>
        <p:txBody>
          <a:bodyPr/>
          <a:lstStyle/>
          <a:p>
            <a:fld id="{C68AC1EC-23E2-4F0E-A5A4-674EC8DB954E}" type="slidenum">
              <a:rPr lang="en-US" smtClean="0"/>
              <a:t>20</a:t>
            </a:fld>
            <a:endParaRPr lang="en-US"/>
          </a:p>
        </p:txBody>
      </p:sp>
      <p:sp>
        <p:nvSpPr>
          <p:cNvPr id="7" name="Marcador de contenido 2">
            <a:extLst>
              <a:ext uri="{FF2B5EF4-FFF2-40B4-BE49-F238E27FC236}">
                <a16:creationId xmlns:a16="http://schemas.microsoft.com/office/drawing/2014/main" id="{5EFB88B4-6CB9-DCC9-56BE-CD7EAF9863A4}"/>
              </a:ext>
            </a:extLst>
          </p:cNvPr>
          <p:cNvSpPr txBox="1">
            <a:spLocks/>
          </p:cNvSpPr>
          <p:nvPr/>
        </p:nvSpPr>
        <p:spPr>
          <a:xfrm>
            <a:off x="127319"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cxnSp>
        <p:nvCxnSpPr>
          <p:cNvPr id="9" name="Conector recto de flecha 8">
            <a:extLst>
              <a:ext uri="{FF2B5EF4-FFF2-40B4-BE49-F238E27FC236}">
                <a16:creationId xmlns:a16="http://schemas.microsoft.com/office/drawing/2014/main" id="{068B275D-FEB0-FCD6-5A45-696D0E2A4908}"/>
              </a:ext>
            </a:extLst>
          </p:cNvPr>
          <p:cNvCxnSpPr/>
          <p:nvPr/>
        </p:nvCxnSpPr>
        <p:spPr>
          <a:xfrm>
            <a:off x="6018028" y="3636335"/>
            <a:ext cx="1435395" cy="0"/>
          </a:xfrm>
          <a:prstGeom prst="straightConnector1">
            <a:avLst/>
          </a:prstGeom>
          <a:ln>
            <a:solidFill>
              <a:schemeClr val="tx2"/>
            </a:solidFill>
            <a:headEnd type="triangle"/>
            <a:tailEnd type="triangle"/>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629173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9A6956-B310-CEC2-9696-82F98D408B92}"/>
              </a:ext>
            </a:extLst>
          </p:cNvPr>
          <p:cNvSpPr>
            <a:spLocks noGrp="1"/>
          </p:cNvSpPr>
          <p:nvPr>
            <p:ph type="title"/>
          </p:nvPr>
        </p:nvSpPr>
        <p:spPr>
          <a:xfrm>
            <a:off x="1613656" y="842182"/>
            <a:ext cx="10449784" cy="1265928"/>
          </a:xfrm>
        </p:spPr>
        <p:txBody>
          <a:bodyPr/>
          <a:lstStyle/>
          <a:p>
            <a:r>
              <a:rPr lang="es-CL" dirty="0"/>
              <a:t>Las exigencias del P. Comprensión</a:t>
            </a:r>
          </a:p>
        </p:txBody>
      </p:sp>
      <p:sp>
        <p:nvSpPr>
          <p:cNvPr id="3" name="Marcador de contenido 2">
            <a:extLst>
              <a:ext uri="{FF2B5EF4-FFF2-40B4-BE49-F238E27FC236}">
                <a16:creationId xmlns:a16="http://schemas.microsoft.com/office/drawing/2014/main" id="{DD8CE48D-06D3-BB37-85E5-2B1A2B42A9C6}"/>
              </a:ext>
            </a:extLst>
          </p:cNvPr>
          <p:cNvSpPr>
            <a:spLocks noGrp="1"/>
          </p:cNvSpPr>
          <p:nvPr>
            <p:ph idx="1"/>
          </p:nvPr>
        </p:nvSpPr>
        <p:spPr>
          <a:xfrm>
            <a:off x="1613656" y="2111999"/>
            <a:ext cx="10337550" cy="3903819"/>
          </a:xfrm>
        </p:spPr>
        <p:txBody>
          <a:bodyPr>
            <a:normAutofit/>
          </a:bodyPr>
          <a:lstStyle/>
          <a:p>
            <a:pPr algn="just"/>
            <a:r>
              <a:rPr lang="es-CL" sz="1800" dirty="0">
                <a:latin typeface="Times New Roman" panose="02020603050405020304" pitchFamily="18" charset="0"/>
                <a:cs typeface="Times New Roman" panose="02020603050405020304" pitchFamily="18" charset="0"/>
              </a:rPr>
              <a:t>Dijimos que este derivaba en </a:t>
            </a:r>
            <a:r>
              <a:rPr lang="es-CL" sz="1800" i="1" dirty="0" err="1">
                <a:latin typeface="Times New Roman" panose="02020603050405020304" pitchFamily="18" charset="0"/>
                <a:cs typeface="Times New Roman" panose="02020603050405020304" pitchFamily="18" charset="0"/>
              </a:rPr>
              <a:t>haeccitas</a:t>
            </a:r>
            <a:r>
              <a:rPr lang="es-CL" sz="1800" i="1" dirty="0">
                <a:latin typeface="Times New Roman" panose="02020603050405020304" pitchFamily="18" charset="0"/>
                <a:cs typeface="Times New Roman" panose="02020603050405020304" pitchFamily="18" charset="0"/>
              </a:rPr>
              <a:t>: </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Ɐ</a:t>
            </a:r>
            <a:r>
              <a:rPr lang="es-CL" sz="1800" i="1" kern="100" dirty="0" err="1">
                <a:effectLst/>
                <a:latin typeface="Times New Roman" panose="02020603050405020304" pitchFamily="18" charset="0"/>
                <a:ea typeface="Aptos" panose="020B0004020202020204" pitchFamily="34" charset="0"/>
                <a:cs typeface="Arial" panose="020B0604020202020204" pitchFamily="34" charset="0"/>
              </a:rPr>
              <a:t>y□</a:t>
            </a:r>
            <a:r>
              <a:rPr lang="es-CL" sz="1800" kern="100" dirty="0" err="1">
                <a:effectLst/>
                <a:latin typeface="Times New Roman" panose="02020603050405020304" pitchFamily="18" charset="0"/>
                <a:ea typeface="Aptos" panose="020B0004020202020204" pitchFamily="34" charset="0"/>
                <a:cs typeface="Arial" panose="020B0604020202020204" pitchFamily="34" charset="0"/>
              </a:rPr>
              <a:t>Ǝ</a:t>
            </a:r>
            <a:r>
              <a:rPr lang="es-CL" sz="1800" i="1" kern="100" dirty="0" err="1">
                <a:latin typeface="Times New Roman" panose="02020603050405020304" pitchFamily="18" charset="0"/>
                <a:ea typeface="Aptos" panose="020B0004020202020204" pitchFamily="34" charset="0"/>
                <a:cs typeface="Arial" panose="020B0604020202020204" pitchFamily="34" charset="0"/>
              </a:rPr>
              <a:t>X</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□Ɐ</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x</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i="1" kern="100" dirty="0" err="1">
                <a:effectLst/>
                <a:latin typeface="Times New Roman" panose="02020603050405020304" pitchFamily="18" charset="0"/>
                <a:ea typeface="Aptos" panose="020B0004020202020204" pitchFamily="34" charset="0"/>
                <a:cs typeface="Arial" panose="020B0604020202020204" pitchFamily="34" charset="0"/>
              </a:rPr>
              <a:t>Xx</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 </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 </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x</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y</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p>
          <a:p>
            <a:pPr algn="just"/>
            <a:r>
              <a:rPr lang="es-CL" sz="1800" dirty="0">
                <a:latin typeface="Times New Roman" panose="02020603050405020304" pitchFamily="18" charset="0"/>
                <a:cs typeface="Times New Roman" panose="02020603050405020304" pitchFamily="18" charset="0"/>
              </a:rPr>
              <a:t>No existe ninguna cláusula del tipo </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Ɐ</a:t>
            </a:r>
            <a:r>
              <a:rPr lang="es-CL" sz="1800" i="1" kern="100" dirty="0" err="1">
                <a:effectLst/>
                <a:latin typeface="Times New Roman" panose="02020603050405020304" pitchFamily="18" charset="0"/>
                <a:ea typeface="Aptos" panose="020B0004020202020204" pitchFamily="34" charset="0"/>
                <a:cs typeface="Arial" panose="020B0604020202020204" pitchFamily="34" charset="0"/>
              </a:rPr>
              <a:t>y□</a:t>
            </a:r>
            <a:r>
              <a:rPr lang="es-CL" sz="1800" kern="100" dirty="0" err="1">
                <a:effectLst/>
                <a:latin typeface="Times New Roman" panose="02020603050405020304" pitchFamily="18" charset="0"/>
                <a:ea typeface="Aptos" panose="020B0004020202020204" pitchFamily="34" charset="0"/>
                <a:cs typeface="Arial" panose="020B0604020202020204" pitchFamily="34" charset="0"/>
              </a:rPr>
              <a:t>Ǝ</a:t>
            </a:r>
            <a:r>
              <a:rPr lang="es-CL" sz="1800" i="1" kern="100" dirty="0" err="1">
                <a:latin typeface="Times New Roman" panose="02020603050405020304" pitchFamily="18" charset="0"/>
                <a:ea typeface="Aptos" panose="020B0004020202020204" pitchFamily="34" charset="0"/>
                <a:cs typeface="Arial" panose="020B0604020202020204" pitchFamily="34" charset="0"/>
              </a:rPr>
              <a:t>X</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□Ɐ</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x</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i="1" kern="100" dirty="0" err="1">
                <a:effectLst/>
                <a:latin typeface="Times New Roman" panose="02020603050405020304" pitchFamily="18" charset="0"/>
                <a:ea typeface="Aptos" panose="020B0004020202020204" pitchFamily="34" charset="0"/>
                <a:cs typeface="Arial" panose="020B0604020202020204" pitchFamily="34" charset="0"/>
              </a:rPr>
              <a:t>Xx</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 </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 </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x</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y</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 ˄ </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kern="100" dirty="0" err="1">
                <a:effectLst/>
                <a:latin typeface="Times New Roman" panose="02020603050405020304" pitchFamily="18" charset="0"/>
                <a:ea typeface="Aptos" panose="020B0004020202020204" pitchFamily="34" charset="0"/>
                <a:cs typeface="Arial" panose="020B0604020202020204" pitchFamily="34" charset="0"/>
              </a:rPr>
              <a:t>Ǝ</a:t>
            </a:r>
            <a:r>
              <a:rPr lang="es-CL" sz="1800" i="1" kern="100" dirty="0" err="1">
                <a:effectLst/>
                <a:latin typeface="Times New Roman" panose="02020603050405020304" pitchFamily="18" charset="0"/>
                <a:ea typeface="Aptos" panose="020B0004020202020204" pitchFamily="34" charset="0"/>
                <a:cs typeface="Arial" panose="020B0604020202020204" pitchFamily="34" charset="0"/>
              </a:rPr>
              <a:t>z</a:t>
            </a:r>
            <a:r>
              <a:rPr lang="es-CL" sz="1800" kern="100" dirty="0">
                <a:latin typeface="Times New Roman" panose="02020603050405020304" pitchFamily="18" charset="0"/>
                <a:ea typeface="Aptos" panose="020B0004020202020204" pitchFamily="34" charset="0"/>
                <a:cs typeface="Arial" panose="020B0604020202020204" pitchFamily="34" charset="0"/>
              </a:rPr>
              <a:t>(</a:t>
            </a:r>
            <a:r>
              <a:rPr lang="es-CL" sz="1800" i="1" kern="100" dirty="0" err="1">
                <a:effectLst/>
                <a:latin typeface="Times New Roman" panose="02020603050405020304" pitchFamily="18" charset="0"/>
                <a:ea typeface="Aptos" panose="020B0004020202020204" pitchFamily="34" charset="0"/>
                <a:cs typeface="Arial" panose="020B0604020202020204" pitchFamily="34" charset="0"/>
              </a:rPr>
              <a:t>Xz</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p>
          <a:p>
            <a:pPr algn="just"/>
            <a:r>
              <a:rPr lang="es-CL" sz="1800" i="1" dirty="0">
                <a:latin typeface="Times New Roman" panose="02020603050405020304" pitchFamily="18" charset="0"/>
                <a:cs typeface="Times New Roman" panose="02020603050405020304" pitchFamily="18" charset="0"/>
              </a:rPr>
              <a:t> </a:t>
            </a:r>
            <a:r>
              <a:rPr lang="es-CL" sz="1800" dirty="0">
                <a:latin typeface="Times New Roman" panose="02020603050405020304" pitchFamily="18" charset="0"/>
                <a:cs typeface="Times New Roman" panose="02020603050405020304" pitchFamily="18" charset="0"/>
              </a:rPr>
              <a:t>Ninguna de las exigencias derivadas del COMPm nos compromete con la obligación de que </a:t>
            </a:r>
            <a:r>
              <a:rPr lang="es-CL" sz="1800" i="1" dirty="0">
                <a:latin typeface="Times New Roman" panose="02020603050405020304" pitchFamily="18" charset="0"/>
                <a:cs typeface="Times New Roman" panose="02020603050405020304" pitchFamily="18" charset="0"/>
              </a:rPr>
              <a:t>X </a:t>
            </a:r>
            <a:r>
              <a:rPr lang="es-CL" sz="1800" dirty="0">
                <a:latin typeface="Times New Roman" panose="02020603050405020304" pitchFamily="18" charset="0"/>
                <a:cs typeface="Times New Roman" panose="02020603050405020304" pitchFamily="18" charset="0"/>
              </a:rPr>
              <a:t>no sea compartida. O sea, en realidad COMPm </a:t>
            </a:r>
            <a:r>
              <a:rPr lang="es-CL" sz="1800" i="1" dirty="0">
                <a:latin typeface="Times New Roman" panose="02020603050405020304" pitchFamily="18" charset="0"/>
                <a:cs typeface="Times New Roman" panose="02020603050405020304" pitchFamily="18" charset="0"/>
              </a:rPr>
              <a:t>no nos compromete con el </a:t>
            </a:r>
            <a:r>
              <a:rPr lang="es-CL" sz="1800" i="1" dirty="0" err="1">
                <a:latin typeface="Times New Roman" panose="02020603050405020304" pitchFamily="18" charset="0"/>
                <a:cs typeface="Times New Roman" panose="02020603050405020304" pitchFamily="18" charset="0"/>
              </a:rPr>
              <a:t>haeccitismo</a:t>
            </a:r>
            <a:r>
              <a:rPr lang="es-CL" sz="1800" i="1" dirty="0">
                <a:latin typeface="Times New Roman" panose="02020603050405020304" pitchFamily="18" charset="0"/>
                <a:cs typeface="Times New Roman" panose="02020603050405020304" pitchFamily="18" charset="0"/>
              </a:rPr>
              <a:t>. </a:t>
            </a:r>
            <a:r>
              <a:rPr lang="es-CL" sz="1800" dirty="0">
                <a:latin typeface="Times New Roman" panose="02020603050405020304" pitchFamily="18" charset="0"/>
                <a:cs typeface="Times New Roman" panose="02020603050405020304" pitchFamily="18" charset="0"/>
              </a:rPr>
              <a:t>Williamson simplemente lo interpreta de esta manera. </a:t>
            </a:r>
          </a:p>
          <a:p>
            <a:pPr algn="just"/>
            <a:r>
              <a:rPr lang="es-CL" sz="1800" dirty="0">
                <a:latin typeface="Times New Roman" panose="02020603050405020304" pitchFamily="18" charset="0"/>
                <a:cs typeface="Times New Roman" panose="02020603050405020304" pitchFamily="18" charset="0"/>
              </a:rPr>
              <a:t>Reemplazando: </a:t>
            </a:r>
          </a:p>
          <a:p>
            <a:pPr marL="0" indent="0" algn="just">
              <a:buNone/>
            </a:pPr>
            <a:r>
              <a:rPr kumimoji="0" lang="es-CL" sz="1800" b="0" i="1" u="none" strike="noStrike" kern="100" cap="none" spc="0" normalizeH="0" baseline="0" noProof="0" dirty="0">
                <a:ln>
                  <a:noFill/>
                </a:ln>
                <a:solidFill>
                  <a:srgbClr val="413424"/>
                </a:solidFill>
                <a:effectLst/>
                <a:uLnTx/>
                <a:uFillTx/>
                <a:latin typeface="Times New Roman" panose="02020603050405020304" pitchFamily="18" charset="0"/>
                <a:ea typeface="Aptos" panose="020B0004020202020204" pitchFamily="34" charset="0"/>
                <a:cs typeface="Arial" panose="020B0604020202020204" pitchFamily="34" charset="0"/>
              </a:rPr>
              <a:t>□</a:t>
            </a:r>
            <a:r>
              <a:rPr kumimoji="0" lang="es-CL" sz="1800" b="0" i="0" u="none" strike="noStrike" kern="100" cap="none" spc="0" normalizeH="0" baseline="0" noProof="0" dirty="0">
                <a:ln>
                  <a:noFill/>
                </a:ln>
                <a:solidFill>
                  <a:srgbClr val="413424"/>
                </a:solidFill>
                <a:effectLst/>
                <a:uLnTx/>
                <a:uFillTx/>
                <a:latin typeface="Times New Roman" panose="02020603050405020304" pitchFamily="18" charset="0"/>
                <a:ea typeface="Aptos" panose="020B0004020202020204" pitchFamily="34" charset="0"/>
                <a:cs typeface="Arial" panose="020B0604020202020204" pitchFamily="34" charset="0"/>
              </a:rPr>
              <a:t>Ɐ</a:t>
            </a:r>
            <a:r>
              <a:rPr kumimoji="0" lang="es-CL" sz="1800" b="0" i="1" u="none" strike="noStrike" kern="100" cap="none" spc="0" normalizeH="0" baseline="0" noProof="0" dirty="0" err="1">
                <a:ln>
                  <a:noFill/>
                </a:ln>
                <a:solidFill>
                  <a:srgbClr val="413424"/>
                </a:solidFill>
                <a:effectLst/>
                <a:uLnTx/>
                <a:uFillTx/>
                <a:latin typeface="Times New Roman" panose="02020603050405020304" pitchFamily="18" charset="0"/>
                <a:ea typeface="Aptos" panose="020B0004020202020204" pitchFamily="34" charset="0"/>
                <a:cs typeface="Arial" panose="020B0604020202020204" pitchFamily="34" charset="0"/>
              </a:rPr>
              <a:t>y□</a:t>
            </a:r>
            <a:r>
              <a:rPr kumimoji="0" lang="es-CL" sz="1800" b="0" i="0" u="none" strike="noStrike" kern="100" cap="none" spc="0" normalizeH="0" baseline="0" noProof="0" dirty="0" err="1">
                <a:ln>
                  <a:noFill/>
                </a:ln>
                <a:solidFill>
                  <a:srgbClr val="413424"/>
                </a:solidFill>
                <a:effectLst/>
                <a:uLnTx/>
                <a:uFillTx/>
                <a:latin typeface="Times New Roman" panose="02020603050405020304" pitchFamily="18" charset="0"/>
                <a:ea typeface="Aptos" panose="020B0004020202020204" pitchFamily="34" charset="0"/>
                <a:cs typeface="Arial" panose="020B0604020202020204" pitchFamily="34" charset="0"/>
              </a:rPr>
              <a:t>Ǝ</a:t>
            </a:r>
            <a:r>
              <a:rPr kumimoji="0" lang="es-CL" sz="1800" b="0" i="1" u="none" strike="noStrike" kern="100" cap="none" spc="0" normalizeH="0" baseline="0" noProof="0" dirty="0" err="1">
                <a:ln>
                  <a:noFill/>
                </a:ln>
                <a:solidFill>
                  <a:srgbClr val="413424"/>
                </a:solidFill>
                <a:effectLst/>
                <a:uLnTx/>
                <a:uFillTx/>
                <a:latin typeface="Times New Roman" panose="02020603050405020304" pitchFamily="18" charset="0"/>
                <a:ea typeface="Aptos" panose="020B0004020202020204" pitchFamily="34" charset="0"/>
                <a:cs typeface="Arial" panose="020B0604020202020204" pitchFamily="34" charset="0"/>
              </a:rPr>
              <a:t>X</a:t>
            </a:r>
            <a:r>
              <a:rPr kumimoji="0" lang="es-CL" sz="1800" b="0" i="0" u="none" strike="noStrike" kern="100" cap="none" spc="0" normalizeH="0" baseline="0" noProof="0" dirty="0">
                <a:ln>
                  <a:noFill/>
                </a:ln>
                <a:solidFill>
                  <a:srgbClr val="413424"/>
                </a:solidFill>
                <a:effectLst/>
                <a:uLnTx/>
                <a:uFillTx/>
                <a:latin typeface="Times New Roman" panose="02020603050405020304" pitchFamily="18" charset="0"/>
                <a:ea typeface="Aptos" panose="020B0004020202020204" pitchFamily="34" charset="0"/>
                <a:cs typeface="Arial" panose="020B0604020202020204" pitchFamily="34" charset="0"/>
              </a:rPr>
              <a:t>□Ɐ</a:t>
            </a:r>
            <a:r>
              <a:rPr kumimoji="0" lang="es-CL" sz="1800" b="0" i="1" u="none" strike="noStrike" kern="100" cap="none" spc="0" normalizeH="0" baseline="0" noProof="0" dirty="0">
                <a:ln>
                  <a:noFill/>
                </a:ln>
                <a:solidFill>
                  <a:srgbClr val="413424"/>
                </a:solidFill>
                <a:effectLst/>
                <a:uLnTx/>
                <a:uFillTx/>
                <a:latin typeface="Times New Roman" panose="02020603050405020304" pitchFamily="18" charset="0"/>
                <a:ea typeface="Aptos" panose="020B0004020202020204" pitchFamily="34" charset="0"/>
                <a:cs typeface="Arial" panose="020B0604020202020204" pitchFamily="34" charset="0"/>
              </a:rPr>
              <a:t>x</a:t>
            </a:r>
            <a:r>
              <a:rPr kumimoji="0" lang="es-CL" sz="1800" b="0" i="0" u="none" strike="noStrike" kern="100" cap="none" spc="0" normalizeH="0" baseline="0" noProof="0" dirty="0">
                <a:ln>
                  <a:noFill/>
                </a:ln>
                <a:solidFill>
                  <a:srgbClr val="413424"/>
                </a:solidFill>
                <a:effectLst/>
                <a:uLnTx/>
                <a:uFillTx/>
                <a:latin typeface="Times New Roman" panose="02020603050405020304" pitchFamily="18" charset="0"/>
                <a:ea typeface="Aptos" panose="020B0004020202020204" pitchFamily="34" charset="0"/>
                <a:cs typeface="Arial" panose="020B0604020202020204" pitchFamily="34" charset="0"/>
              </a:rPr>
              <a:t>((</a:t>
            </a:r>
            <a:r>
              <a:rPr lang="es-CL" sz="1800" kern="100" dirty="0">
                <a:solidFill>
                  <a:srgbClr val="413424"/>
                </a:solidFill>
                <a:latin typeface="Times New Roman" panose="02020603050405020304" pitchFamily="18" charset="0"/>
                <a:ea typeface="Aptos" panose="020B0004020202020204" pitchFamily="34" charset="0"/>
                <a:cs typeface="Arial" panose="020B0604020202020204" pitchFamily="34" charset="0"/>
              </a:rPr>
              <a:t>φ)</a:t>
            </a:r>
            <a:r>
              <a:rPr kumimoji="0" lang="es-CL" sz="1800" b="0" i="1" u="none" strike="noStrike" kern="100" cap="none" spc="0" normalizeH="0" baseline="0" noProof="0" dirty="0">
                <a:ln>
                  <a:noFill/>
                </a:ln>
                <a:solidFill>
                  <a:srgbClr val="413424"/>
                </a:solidFill>
                <a:effectLst/>
                <a:uLnTx/>
                <a:uFillTx/>
                <a:latin typeface="Times New Roman" panose="02020603050405020304" pitchFamily="18" charset="0"/>
                <a:ea typeface="Aptos" panose="020B0004020202020204" pitchFamily="34" charset="0"/>
                <a:cs typeface="Arial" panose="020B0604020202020204" pitchFamily="34" charset="0"/>
              </a:rPr>
              <a:t>x </a:t>
            </a:r>
            <a:r>
              <a:rPr kumimoji="0" lang="es-CL" sz="1800" b="0" i="0" u="none" strike="noStrike" kern="100" cap="none" spc="0" normalizeH="0" baseline="0" noProof="0" dirty="0">
                <a:ln>
                  <a:noFill/>
                </a:ln>
                <a:solidFill>
                  <a:srgbClr val="413424"/>
                </a:solidFill>
                <a:effectLst/>
                <a:uLnTx/>
                <a:uFillTx/>
                <a:latin typeface="Times New Roman" panose="02020603050405020304" pitchFamily="18" charset="0"/>
                <a:ea typeface="Aptos" panose="020B0004020202020204" pitchFamily="34" charset="0"/>
                <a:cs typeface="Arial" panose="020B0604020202020204" pitchFamily="34" charset="0"/>
              </a:rPr>
              <a:t>↔ </a:t>
            </a:r>
            <a:r>
              <a:rPr kumimoji="0" lang="es-CL" sz="1800" b="0" i="1" u="none" strike="noStrike" kern="100" cap="none" spc="0" normalizeH="0" baseline="0" noProof="0" dirty="0">
                <a:ln>
                  <a:noFill/>
                </a:ln>
                <a:solidFill>
                  <a:srgbClr val="413424"/>
                </a:solidFill>
                <a:effectLst/>
                <a:uLnTx/>
                <a:uFillTx/>
                <a:latin typeface="Times New Roman" panose="02020603050405020304" pitchFamily="18" charset="0"/>
                <a:ea typeface="Aptos" panose="020B0004020202020204" pitchFamily="34" charset="0"/>
                <a:cs typeface="Arial" panose="020B0604020202020204" pitchFamily="34" charset="0"/>
              </a:rPr>
              <a:t>x</a:t>
            </a:r>
            <a:r>
              <a:rPr kumimoji="0" lang="es-CL" sz="1800" b="0" i="0" u="none" strike="noStrike" kern="100" cap="none" spc="0" normalizeH="0" baseline="0" noProof="0" dirty="0">
                <a:ln>
                  <a:noFill/>
                </a:ln>
                <a:solidFill>
                  <a:srgbClr val="413424"/>
                </a:solidFill>
                <a:effectLst/>
                <a:uLnTx/>
                <a:uFillTx/>
                <a:latin typeface="Times New Roman" panose="02020603050405020304" pitchFamily="18" charset="0"/>
                <a:ea typeface="Aptos" panose="020B0004020202020204" pitchFamily="34" charset="0"/>
                <a:cs typeface="Arial" panose="020B0604020202020204" pitchFamily="34" charset="0"/>
              </a:rPr>
              <a:t>=</a:t>
            </a:r>
            <a:r>
              <a:rPr kumimoji="0" lang="es-CL" sz="1800" b="0" i="1" u="none" strike="noStrike" kern="100" cap="none" spc="0" normalizeH="0" baseline="0" noProof="0" dirty="0">
                <a:ln>
                  <a:noFill/>
                </a:ln>
                <a:solidFill>
                  <a:srgbClr val="413424"/>
                </a:solidFill>
                <a:effectLst/>
                <a:uLnTx/>
                <a:uFillTx/>
                <a:latin typeface="Times New Roman" panose="02020603050405020304" pitchFamily="18" charset="0"/>
                <a:ea typeface="Aptos" panose="020B0004020202020204" pitchFamily="34" charset="0"/>
                <a:cs typeface="Arial" panose="020B0604020202020204" pitchFamily="34" charset="0"/>
              </a:rPr>
              <a:t>y</a:t>
            </a:r>
            <a:r>
              <a:rPr kumimoji="0" lang="es-CL" sz="1800" b="0" u="none" strike="noStrike" kern="100" cap="none" spc="0" normalizeH="0" baseline="0" noProof="0" dirty="0">
                <a:ln>
                  <a:noFill/>
                </a:ln>
                <a:solidFill>
                  <a:srgbClr val="413424"/>
                </a:solidFill>
                <a:effectLst/>
                <a:uLnTx/>
                <a:uFillTx/>
                <a:latin typeface="Times New Roman" panose="02020603050405020304" pitchFamily="18" charset="0"/>
                <a:ea typeface="Aptos" panose="020B0004020202020204" pitchFamily="34" charset="0"/>
                <a:cs typeface="Arial" panose="020B0604020202020204" pitchFamily="34" charset="0"/>
              </a:rPr>
              <a:t>); en donde </a:t>
            </a:r>
            <a:r>
              <a:rPr kumimoji="0" lang="el-GR" sz="1800" b="0" u="none" strike="noStrike" kern="100" cap="none" spc="0" normalizeH="0" baseline="0" noProof="0" dirty="0">
                <a:ln>
                  <a:noFill/>
                </a:ln>
                <a:solidFill>
                  <a:srgbClr val="413424"/>
                </a:solidFill>
                <a:effectLst/>
                <a:uLnTx/>
                <a:uFillTx/>
                <a:latin typeface="Times New Roman" panose="02020603050405020304" pitchFamily="18" charset="0"/>
                <a:ea typeface="Aptos" panose="020B0004020202020204" pitchFamily="34" charset="0"/>
                <a:cs typeface="Arial" panose="020B0604020202020204" pitchFamily="34" charset="0"/>
              </a:rPr>
              <a:t>φ</a:t>
            </a:r>
            <a:r>
              <a:rPr kumimoji="0" lang="es-CL" sz="1800" b="0" u="none" strike="noStrike" kern="100" cap="none" spc="0" normalizeH="0" baseline="0" noProof="0" dirty="0">
                <a:ln>
                  <a:noFill/>
                </a:ln>
                <a:solidFill>
                  <a:srgbClr val="413424"/>
                </a:solidFill>
                <a:effectLst/>
                <a:uLnTx/>
                <a:uFillTx/>
                <a:latin typeface="Times New Roman" panose="02020603050405020304" pitchFamily="18" charset="0"/>
                <a:ea typeface="Aptos" panose="020B0004020202020204" pitchFamily="34" charset="0"/>
                <a:cs typeface="Arial" panose="020B0604020202020204" pitchFamily="34" charset="0"/>
              </a:rPr>
              <a:t>: </a:t>
            </a:r>
            <a:r>
              <a:rPr kumimoji="0" lang="es-CL" sz="1800" b="0" i="1" u="none" strike="noStrike" kern="100" cap="none" spc="0" normalizeH="0" baseline="0" noProof="0" dirty="0">
                <a:ln>
                  <a:noFill/>
                </a:ln>
                <a:solidFill>
                  <a:srgbClr val="413424"/>
                </a:solidFill>
                <a:effectLst/>
                <a:uLnTx/>
                <a:uFillTx/>
                <a:latin typeface="Times New Roman" panose="02020603050405020304" pitchFamily="18" charset="0"/>
                <a:ea typeface="Aptos" panose="020B0004020202020204" pitchFamily="34" charset="0"/>
                <a:cs typeface="Arial" panose="020B0604020202020204" pitchFamily="34" charset="0"/>
              </a:rPr>
              <a:t>A </a:t>
            </a:r>
            <a:r>
              <a:rPr lang="en-US" sz="1800" kern="100" dirty="0">
                <a:solidFill>
                  <a:srgbClr val="413424"/>
                </a:solidFill>
                <a:latin typeface="Times New Roman" panose="02020603050405020304" pitchFamily="18" charset="0"/>
                <a:ea typeface="Aptos" panose="020B0004020202020204" pitchFamily="34" charset="0"/>
                <a:cs typeface="Arial" panose="020B0604020202020204" pitchFamily="34" charset="0"/>
              </a:rPr>
              <a:t>|= φ(</a:t>
            </a:r>
            <a:r>
              <a:rPr lang="en-US" sz="1800" i="1" kern="100" dirty="0">
                <a:solidFill>
                  <a:srgbClr val="413424"/>
                </a:solidFill>
                <a:latin typeface="Times New Roman" panose="02020603050405020304" pitchFamily="18" charset="0"/>
                <a:ea typeface="Aptos" panose="020B0004020202020204" pitchFamily="34" charset="0"/>
                <a:cs typeface="Arial" panose="020B0604020202020204" pitchFamily="34" charset="0"/>
              </a:rPr>
              <a:t>x, z</a:t>
            </a:r>
            <a:r>
              <a:rPr lang="en-US" sz="1800" kern="100" dirty="0">
                <a:solidFill>
                  <a:srgbClr val="413424"/>
                </a:solidFill>
                <a:latin typeface="Times New Roman" panose="02020603050405020304" pitchFamily="18" charset="0"/>
                <a:ea typeface="Aptos" panose="020B0004020202020204" pitchFamily="34" charset="0"/>
                <a:cs typeface="Arial" panose="020B0604020202020204" pitchFamily="34" charset="0"/>
              </a:rPr>
              <a:t>) </a:t>
            </a:r>
            <a:r>
              <a:rPr lang="en-US" sz="1800" kern="100" dirty="0" err="1">
                <a:solidFill>
                  <a:srgbClr val="413424"/>
                </a:solidFill>
                <a:latin typeface="Times New Roman" panose="02020603050405020304" pitchFamily="18" charset="0"/>
                <a:ea typeface="Aptos" panose="020B0004020202020204" pitchFamily="34" charset="0"/>
                <a:cs typeface="Arial" panose="020B0604020202020204" pitchFamily="34" charset="0"/>
              </a:rPr>
              <a:t>pero</a:t>
            </a:r>
            <a:r>
              <a:rPr lang="en-US" sz="1800" kern="100" dirty="0">
                <a:solidFill>
                  <a:srgbClr val="413424"/>
                </a:solidFill>
                <a:latin typeface="Times New Roman" panose="02020603050405020304" pitchFamily="18" charset="0"/>
                <a:ea typeface="Aptos" panose="020B0004020202020204" pitchFamily="34" charset="0"/>
                <a:cs typeface="Arial" panose="020B0604020202020204" pitchFamily="34" charset="0"/>
              </a:rPr>
              <a:t> </a:t>
            </a:r>
            <a:r>
              <a:rPr lang="en-US" sz="1800" i="1" kern="100" dirty="0">
                <a:solidFill>
                  <a:srgbClr val="413424"/>
                </a:solidFill>
                <a:latin typeface="Times New Roman" panose="02020603050405020304" pitchFamily="18" charset="0"/>
                <a:ea typeface="Aptos" panose="020B0004020202020204" pitchFamily="34" charset="0"/>
                <a:cs typeface="Arial" panose="020B0604020202020204" pitchFamily="34" charset="0"/>
              </a:rPr>
              <a:t>A</a:t>
            </a:r>
            <a:r>
              <a:rPr lang="en-US" sz="1800" kern="100" dirty="0">
                <a:solidFill>
                  <a:srgbClr val="413424"/>
                </a:solidFill>
                <a:latin typeface="Times New Roman" panose="02020603050405020304" pitchFamily="18" charset="0"/>
                <a:ea typeface="Aptos" panose="020B0004020202020204" pitchFamily="34" charset="0"/>
                <a:cs typeface="Arial" panose="020B0604020202020204" pitchFamily="34" charset="0"/>
              </a:rPr>
              <a:t> |= φ</a:t>
            </a:r>
            <a:r>
              <a:rPr lang="en-US" sz="1800" i="1" kern="100" dirty="0">
                <a:solidFill>
                  <a:srgbClr val="413424"/>
                </a:solidFill>
                <a:latin typeface="Times New Roman" panose="02020603050405020304" pitchFamily="18" charset="0"/>
                <a:ea typeface="Aptos" panose="020B0004020202020204" pitchFamily="34" charset="0"/>
                <a:cs typeface="Arial" panose="020B0604020202020204" pitchFamily="34" charset="0"/>
              </a:rPr>
              <a:t>(x, x</a:t>
            </a:r>
            <a:r>
              <a:rPr lang="en-US" sz="1800" kern="100" dirty="0">
                <a:solidFill>
                  <a:srgbClr val="413424"/>
                </a:solidFill>
                <a:latin typeface="Times New Roman" panose="02020603050405020304" pitchFamily="18" charset="0"/>
                <a:ea typeface="Aptos" panose="020B0004020202020204" pitchFamily="34" charset="0"/>
                <a:cs typeface="Arial" panose="020B0604020202020204" pitchFamily="34" charset="0"/>
              </a:rPr>
              <a:t>)</a:t>
            </a:r>
            <a:endParaRPr lang="es-CL" sz="1800" dirty="0">
              <a:latin typeface="Times New Roman" panose="02020603050405020304" pitchFamily="18" charset="0"/>
              <a:cs typeface="Times New Roman" panose="02020603050405020304" pitchFamily="18" charset="0"/>
            </a:endParaRPr>
          </a:p>
          <a:p>
            <a:pPr algn="just"/>
            <a:endParaRPr lang="es-CL" sz="1800" dirty="0">
              <a:latin typeface="Times New Roman" panose="02020603050405020304" pitchFamily="18" charset="0"/>
              <a:cs typeface="Times New Roman" panose="02020603050405020304" pitchFamily="18" charset="0"/>
            </a:endParaRPr>
          </a:p>
        </p:txBody>
      </p:sp>
      <p:sp>
        <p:nvSpPr>
          <p:cNvPr id="5" name="Marcador de pie de página 4">
            <a:extLst>
              <a:ext uri="{FF2B5EF4-FFF2-40B4-BE49-F238E27FC236}">
                <a16:creationId xmlns:a16="http://schemas.microsoft.com/office/drawing/2014/main" id="{6544B3A9-047E-9B41-02E4-9EF4C6BE6C53}"/>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CD90964A-4A6D-F8ED-C088-BC9C1BDD6EEF}"/>
              </a:ext>
            </a:extLst>
          </p:cNvPr>
          <p:cNvSpPr>
            <a:spLocks noGrp="1"/>
          </p:cNvSpPr>
          <p:nvPr>
            <p:ph type="sldNum" sz="quarter" idx="12"/>
          </p:nvPr>
        </p:nvSpPr>
        <p:spPr/>
        <p:txBody>
          <a:bodyPr/>
          <a:lstStyle/>
          <a:p>
            <a:fld id="{C68AC1EC-23E2-4F0E-A5A4-674EC8DB954E}" type="slidenum">
              <a:rPr lang="en-US" smtClean="0"/>
              <a:t>21</a:t>
            </a:fld>
            <a:endParaRPr lang="en-US"/>
          </a:p>
        </p:txBody>
      </p:sp>
      <p:sp>
        <p:nvSpPr>
          <p:cNvPr id="7" name="Marcador de contenido 2">
            <a:extLst>
              <a:ext uri="{FF2B5EF4-FFF2-40B4-BE49-F238E27FC236}">
                <a16:creationId xmlns:a16="http://schemas.microsoft.com/office/drawing/2014/main" id="{99858234-D158-4A14-2977-0112F5067F47}"/>
              </a:ext>
            </a:extLst>
          </p:cNvPr>
          <p:cNvSpPr txBox="1">
            <a:spLocks/>
          </p:cNvSpPr>
          <p:nvPr/>
        </p:nvSpPr>
        <p:spPr>
          <a:xfrm>
            <a:off x="127319"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cxnSp>
        <p:nvCxnSpPr>
          <p:cNvPr id="10" name="Conector recto 9">
            <a:extLst>
              <a:ext uri="{FF2B5EF4-FFF2-40B4-BE49-F238E27FC236}">
                <a16:creationId xmlns:a16="http://schemas.microsoft.com/office/drawing/2014/main" id="{0CA994B2-8800-382A-6E9A-5DE072E296CF}"/>
              </a:ext>
            </a:extLst>
          </p:cNvPr>
          <p:cNvCxnSpPr/>
          <p:nvPr/>
        </p:nvCxnSpPr>
        <p:spPr>
          <a:xfrm flipV="1">
            <a:off x="7213383" y="4740478"/>
            <a:ext cx="149225" cy="203200"/>
          </a:xfrm>
          <a:prstGeom prst="line">
            <a:avLst/>
          </a:prstGeom>
          <a:ln>
            <a:solidFill>
              <a:schemeClr val="tx2"/>
            </a:solidFill>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790177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7CA481F-BB78-870A-8FEF-3756086DA8E1}"/>
              </a:ext>
            </a:extLst>
          </p:cNvPr>
          <p:cNvSpPr>
            <a:spLocks noGrp="1"/>
          </p:cNvSpPr>
          <p:nvPr>
            <p:ph type="title"/>
          </p:nvPr>
        </p:nvSpPr>
        <p:spPr>
          <a:xfrm>
            <a:off x="1613656" y="892056"/>
            <a:ext cx="10449784" cy="1265928"/>
          </a:xfrm>
        </p:spPr>
        <p:txBody>
          <a:bodyPr/>
          <a:lstStyle/>
          <a:p>
            <a:r>
              <a:rPr lang="es-CL" dirty="0"/>
              <a:t>Para ir cerrando…</a:t>
            </a:r>
          </a:p>
        </p:txBody>
      </p:sp>
      <p:sp>
        <p:nvSpPr>
          <p:cNvPr id="3" name="Marcador de contenido 2">
            <a:extLst>
              <a:ext uri="{FF2B5EF4-FFF2-40B4-BE49-F238E27FC236}">
                <a16:creationId xmlns:a16="http://schemas.microsoft.com/office/drawing/2014/main" id="{4ABB06E6-4BBA-A6D7-A626-B3653642016D}"/>
              </a:ext>
            </a:extLst>
          </p:cNvPr>
          <p:cNvSpPr>
            <a:spLocks noGrp="1"/>
          </p:cNvSpPr>
          <p:nvPr>
            <p:ph idx="1"/>
          </p:nvPr>
        </p:nvSpPr>
        <p:spPr>
          <a:xfrm>
            <a:off x="1613656" y="2157984"/>
            <a:ext cx="10337550" cy="3903819"/>
          </a:xfrm>
        </p:spPr>
        <p:txBody>
          <a:bodyPr>
            <a:normAutofit/>
          </a:bodyPr>
          <a:lstStyle/>
          <a:p>
            <a:pPr algn="just"/>
            <a:r>
              <a:rPr lang="es-CL" sz="1800" dirty="0">
                <a:latin typeface="Times New Roman" panose="02020603050405020304" pitchFamily="18" charset="0"/>
                <a:cs typeface="Times New Roman" panose="02020603050405020304" pitchFamily="18" charset="0"/>
              </a:rPr>
              <a:t>Tenemos identidad cualitativa implicando discernibilidad (relaciones de equivalencia en los grados de discernibilidad en distintos lenguajes). </a:t>
            </a:r>
          </a:p>
          <a:p>
            <a:pPr algn="just"/>
            <a:r>
              <a:rPr lang="es-CL" sz="1800" dirty="0">
                <a:latin typeface="Times New Roman" panose="02020603050405020304" pitchFamily="18" charset="0"/>
                <a:cs typeface="Times New Roman" panose="02020603050405020304" pitchFamily="18" charset="0"/>
              </a:rPr>
              <a:t>No es tan extraña una concepción cualitativa y relacional de los individuos.</a:t>
            </a:r>
          </a:p>
          <a:p>
            <a:pPr algn="just"/>
            <a:r>
              <a:rPr lang="en-US" sz="1800" dirty="0">
                <a:latin typeface="Times New Roman" panose="02020603050405020304" pitchFamily="18" charset="0"/>
                <a:cs typeface="Times New Roman" panose="02020603050405020304" pitchFamily="18" charset="0"/>
              </a:rPr>
              <a:t>«Given the unclarity in the notion of the purely qualitative, the argument that the purely qualitative conception of properties yields an implausible metaphysics of individuals can only be provisional. </a:t>
            </a:r>
            <a:r>
              <a:rPr lang="en-US" sz="1800" i="1" dirty="0">
                <a:latin typeface="Times New Roman" panose="02020603050405020304" pitchFamily="18" charset="0"/>
                <a:cs typeface="Times New Roman" panose="02020603050405020304" pitchFamily="18" charset="0"/>
              </a:rPr>
              <a:t>But the onus is on a proponent of that conception to supply the requisite clarification</a:t>
            </a:r>
            <a:r>
              <a:rPr lang="en-US" sz="1800" dirty="0">
                <a:latin typeface="Times New Roman" panose="02020603050405020304" pitchFamily="18" charset="0"/>
                <a:cs typeface="Times New Roman" panose="02020603050405020304" pitchFamily="18" charset="0"/>
              </a:rPr>
              <a:t>» (Williamson, 2013, 273. </a:t>
            </a:r>
            <a:r>
              <a:rPr lang="en-US" sz="1800" dirty="0" err="1">
                <a:latin typeface="Times New Roman" panose="02020603050405020304" pitchFamily="18" charset="0"/>
                <a:cs typeface="Times New Roman" panose="02020603050405020304" pitchFamily="18" charset="0"/>
              </a:rPr>
              <a:t>Destacado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propio</a:t>
            </a:r>
            <a:r>
              <a:rPr lang="en-US" sz="1800" dirty="0">
                <a:latin typeface="Times New Roman" panose="02020603050405020304" pitchFamily="18" charset="0"/>
                <a:cs typeface="Times New Roman" panose="02020603050405020304" pitchFamily="18" charset="0"/>
              </a:rPr>
              <a:t>).</a:t>
            </a:r>
          </a:p>
          <a:p>
            <a:pPr algn="just"/>
            <a:r>
              <a:rPr lang="en-US" sz="1800" dirty="0" err="1">
                <a:latin typeface="Times New Roman" panose="02020603050405020304" pitchFamily="18" charset="0"/>
                <a:cs typeface="Times New Roman" panose="02020603050405020304" pitchFamily="18" charset="0"/>
              </a:rPr>
              <a:t>Además</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ni</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siquiera</a:t>
            </a:r>
            <a:r>
              <a:rPr lang="en-US" sz="1800" dirty="0">
                <a:latin typeface="Times New Roman" panose="02020603050405020304" pitchFamily="18" charset="0"/>
                <a:cs typeface="Times New Roman" panose="02020603050405020304" pitchFamily="18" charset="0"/>
              </a:rPr>
              <a:t> la </a:t>
            </a:r>
            <a:r>
              <a:rPr lang="en-US" sz="1800" dirty="0" err="1">
                <a:latin typeface="Times New Roman" panose="02020603050405020304" pitchFamily="18" charset="0"/>
                <a:cs typeface="Times New Roman" panose="02020603050405020304" pitchFamily="18" charset="0"/>
              </a:rPr>
              <a:t>adición</a:t>
            </a:r>
            <a:r>
              <a:rPr lang="en-US" sz="1800" dirty="0">
                <a:latin typeface="Times New Roman" panose="02020603050405020304" pitchFamily="18" charset="0"/>
                <a:cs typeface="Times New Roman" panose="02020603050405020304" pitchFamily="18" charset="0"/>
              </a:rPr>
              <a:t> de </a:t>
            </a:r>
            <a:r>
              <a:rPr lang="en-US" sz="1800" dirty="0" err="1">
                <a:latin typeface="Times New Roman" panose="02020603050405020304" pitchFamily="18" charset="0"/>
                <a:cs typeface="Times New Roman" panose="02020603050405020304" pitchFamily="18" charset="0"/>
              </a:rPr>
              <a:t>una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constante</a:t>
            </a:r>
            <a:r>
              <a:rPr lang="en-US" sz="1800" dirty="0">
                <a:latin typeface="Times New Roman" panose="02020603050405020304" pitchFamily="18" charset="0"/>
                <a:cs typeface="Times New Roman" panose="02020603050405020304" pitchFamily="18" charset="0"/>
              </a:rPr>
              <a:t> para </a:t>
            </a:r>
            <a:r>
              <a:rPr lang="en-US" sz="1800" dirty="0" err="1">
                <a:latin typeface="Times New Roman" panose="02020603050405020304" pitchFamily="18" charset="0"/>
                <a:cs typeface="Times New Roman" panose="02020603050405020304" pitchFamily="18" charset="0"/>
              </a:rPr>
              <a:t>cada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elemento</a:t>
            </a:r>
            <a:r>
              <a:rPr lang="en-US" sz="1800" dirty="0">
                <a:latin typeface="Times New Roman" panose="02020603050405020304" pitchFamily="18" charset="0"/>
                <a:cs typeface="Times New Roman" panose="02020603050405020304" pitchFamily="18" charset="0"/>
              </a:rPr>
              <a:t> de </a:t>
            </a:r>
            <a:r>
              <a:rPr lang="en-US" sz="1800" dirty="0" err="1">
                <a:latin typeface="Times New Roman" panose="02020603050405020304" pitchFamily="18" charset="0"/>
                <a:cs typeface="Times New Roman" panose="02020603050405020304" pitchFamily="18" charset="0"/>
              </a:rPr>
              <a:t>nuestra</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estructura</a:t>
            </a:r>
            <a:r>
              <a:rPr lang="en-US" sz="1800" dirty="0">
                <a:latin typeface="Times New Roman" panose="02020603050405020304" pitchFamily="18" charset="0"/>
                <a:cs typeface="Times New Roman" panose="02020603050405020304" pitchFamily="18" charset="0"/>
              </a:rPr>
              <a:t> es </a:t>
            </a:r>
            <a:r>
              <a:rPr lang="en-US" sz="1800" dirty="0" err="1">
                <a:latin typeface="Times New Roman" panose="02020603050405020304" pitchFamily="18" charset="0"/>
                <a:cs typeface="Times New Roman" panose="02020603050405020304" pitchFamily="18" charset="0"/>
              </a:rPr>
              <a:t>suficiente</a:t>
            </a:r>
            <a:r>
              <a:rPr lang="en-US" sz="1800" dirty="0">
                <a:latin typeface="Times New Roman" panose="02020603050405020304" pitchFamily="18" charset="0"/>
                <a:cs typeface="Times New Roman" panose="02020603050405020304" pitchFamily="18" charset="0"/>
              </a:rPr>
              <a:t> para la </a:t>
            </a:r>
            <a:r>
              <a:rPr lang="en-US" sz="1800" dirty="0" err="1">
                <a:latin typeface="Times New Roman" panose="02020603050405020304" pitchFamily="18" charset="0"/>
                <a:cs typeface="Times New Roman" panose="02020603050405020304" pitchFamily="18" charset="0"/>
              </a:rPr>
              <a:t>obtención</a:t>
            </a:r>
            <a:r>
              <a:rPr lang="en-US" sz="1800" dirty="0">
                <a:latin typeface="Times New Roman" panose="02020603050405020304" pitchFamily="18" charset="0"/>
                <a:cs typeface="Times New Roman" panose="02020603050405020304" pitchFamily="18" charset="0"/>
              </a:rPr>
              <a:t> de </a:t>
            </a:r>
            <a:r>
              <a:rPr lang="en-US" sz="1800" i="1" dirty="0">
                <a:latin typeface="Times New Roman" panose="02020603050405020304" pitchFamily="18" charset="0"/>
                <a:cs typeface="Times New Roman" panose="02020603050405020304" pitchFamily="18" charset="0"/>
              </a:rPr>
              <a:t>haecceitas </a:t>
            </a:r>
            <a:r>
              <a:rPr lang="en-US" sz="1800" dirty="0" err="1">
                <a:latin typeface="Times New Roman" panose="02020603050405020304" pitchFamily="18" charset="0"/>
                <a:cs typeface="Times New Roman" panose="02020603050405020304" pitchFamily="18" charset="0"/>
              </a:rPr>
              <a:t>en</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nuestro</a:t>
            </a:r>
            <a:r>
              <a:rPr lang="en-US" sz="1800" dirty="0">
                <a:latin typeface="Times New Roman" panose="02020603050405020304" pitchFamily="18" charset="0"/>
                <a:cs typeface="Times New Roman" panose="02020603050405020304" pitchFamily="18" charset="0"/>
              </a:rPr>
              <a:t> </a:t>
            </a:r>
            <a:r>
              <a:rPr lang="en-US" sz="1800" dirty="0" err="1">
                <a:latin typeface="Times New Roman" panose="02020603050405020304" pitchFamily="18" charset="0"/>
                <a:cs typeface="Times New Roman" panose="02020603050405020304" pitchFamily="18" charset="0"/>
              </a:rPr>
              <a:t>lenguaje</a:t>
            </a:r>
            <a:r>
              <a:rPr lang="en-US" sz="1800" dirty="0">
                <a:latin typeface="Times New Roman" panose="02020603050405020304" pitchFamily="18" charset="0"/>
                <a:cs typeface="Times New Roman" panose="02020603050405020304" pitchFamily="18" charset="0"/>
              </a:rPr>
              <a:t> (Cf. Ladyman et al, 11-12).</a:t>
            </a:r>
            <a:endParaRPr lang="es-CL" sz="1800" dirty="0">
              <a:latin typeface="Times New Roman" panose="02020603050405020304" pitchFamily="18" charset="0"/>
              <a:cs typeface="Times New Roman" panose="02020603050405020304" pitchFamily="18" charset="0"/>
            </a:endParaRPr>
          </a:p>
        </p:txBody>
      </p:sp>
      <p:sp>
        <p:nvSpPr>
          <p:cNvPr id="5" name="Marcador de pie de página 4">
            <a:extLst>
              <a:ext uri="{FF2B5EF4-FFF2-40B4-BE49-F238E27FC236}">
                <a16:creationId xmlns:a16="http://schemas.microsoft.com/office/drawing/2014/main" id="{29944A1A-F97C-882F-DBBD-44A141E0E920}"/>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4F89A3B3-CEF7-3FF2-A541-21404F95A4F2}"/>
              </a:ext>
            </a:extLst>
          </p:cNvPr>
          <p:cNvSpPr>
            <a:spLocks noGrp="1"/>
          </p:cNvSpPr>
          <p:nvPr>
            <p:ph type="sldNum" sz="quarter" idx="12"/>
          </p:nvPr>
        </p:nvSpPr>
        <p:spPr/>
        <p:txBody>
          <a:bodyPr/>
          <a:lstStyle/>
          <a:p>
            <a:fld id="{C68AC1EC-23E2-4F0E-A5A4-674EC8DB954E}" type="slidenum">
              <a:rPr lang="en-US" smtClean="0"/>
              <a:t>22</a:t>
            </a:fld>
            <a:endParaRPr lang="en-US"/>
          </a:p>
        </p:txBody>
      </p:sp>
      <p:sp>
        <p:nvSpPr>
          <p:cNvPr id="7" name="Marcador de contenido 2">
            <a:extLst>
              <a:ext uri="{FF2B5EF4-FFF2-40B4-BE49-F238E27FC236}">
                <a16:creationId xmlns:a16="http://schemas.microsoft.com/office/drawing/2014/main" id="{3B125263-8851-46C2-87E3-64C737D0CFFC}"/>
              </a:ext>
            </a:extLst>
          </p:cNvPr>
          <p:cNvSpPr txBox="1">
            <a:spLocks/>
          </p:cNvSpPr>
          <p:nvPr/>
        </p:nvSpPr>
        <p:spPr>
          <a:xfrm>
            <a:off x="127319"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145909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B795A3B-E558-C0DD-62C5-BFBF249FE8DB}"/>
              </a:ext>
            </a:extLst>
          </p:cNvPr>
          <p:cNvSpPr>
            <a:spLocks noGrp="1"/>
          </p:cNvSpPr>
          <p:nvPr>
            <p:ph type="title"/>
          </p:nvPr>
        </p:nvSpPr>
        <p:spPr>
          <a:xfrm>
            <a:off x="1614897" y="892999"/>
            <a:ext cx="10449784" cy="1265928"/>
          </a:xfrm>
        </p:spPr>
        <p:txBody>
          <a:bodyPr/>
          <a:lstStyle/>
          <a:p>
            <a:r>
              <a:rPr lang="es-CL" dirty="0"/>
              <a:t>Universales trascendentes</a:t>
            </a:r>
          </a:p>
        </p:txBody>
      </p:sp>
      <p:sp>
        <p:nvSpPr>
          <p:cNvPr id="3" name="Marcador de contenido 2">
            <a:extLst>
              <a:ext uri="{FF2B5EF4-FFF2-40B4-BE49-F238E27FC236}">
                <a16:creationId xmlns:a16="http://schemas.microsoft.com/office/drawing/2014/main" id="{47CD89A5-C655-D4A0-5A13-85790C82DAC9}"/>
              </a:ext>
            </a:extLst>
          </p:cNvPr>
          <p:cNvSpPr>
            <a:spLocks noGrp="1"/>
          </p:cNvSpPr>
          <p:nvPr>
            <p:ph idx="1"/>
          </p:nvPr>
        </p:nvSpPr>
        <p:spPr>
          <a:xfrm>
            <a:off x="1613656" y="2158927"/>
            <a:ext cx="10337550" cy="3903819"/>
          </a:xfrm>
        </p:spPr>
        <p:txBody>
          <a:bodyPr>
            <a:normAutofit/>
          </a:bodyPr>
          <a:lstStyle/>
          <a:p>
            <a:pPr algn="just"/>
            <a:r>
              <a:rPr lang="es-CL" sz="1800" dirty="0">
                <a:latin typeface="Times New Roman" panose="02020603050405020304" pitchFamily="18" charset="0"/>
                <a:cs typeface="Times New Roman" panose="02020603050405020304" pitchFamily="18" charset="0"/>
              </a:rPr>
              <a:t>Propiedades universales cuya existencia requiera tan solo unas condiciones de aplicabilidad conocidas y bien definidas, y no una instansiación.</a:t>
            </a:r>
          </a:p>
          <a:p>
            <a:pPr algn="just"/>
            <a:r>
              <a:rPr lang="es-CL" sz="1800" dirty="0">
                <a:latin typeface="Times New Roman" panose="02020603050405020304" pitchFamily="18" charset="0"/>
                <a:cs typeface="Times New Roman" panose="02020603050405020304" pitchFamily="18" charset="0"/>
              </a:rPr>
              <a:t>Plenitud de universales </a:t>
            </a:r>
            <a:r>
              <a:rPr lang="es-CL" sz="1800" i="1" dirty="0" err="1">
                <a:latin typeface="Times New Roman" panose="02020603050405020304" pitchFamily="18" charset="0"/>
                <a:cs typeface="Times New Roman" panose="02020603050405020304" pitchFamily="18" charset="0"/>
              </a:rPr>
              <a:t>thin</a:t>
            </a:r>
            <a:r>
              <a:rPr lang="es-CL" sz="1800" i="1" dirty="0">
                <a:latin typeface="Times New Roman" panose="02020603050405020304" pitchFamily="18" charset="0"/>
                <a:cs typeface="Times New Roman" panose="02020603050405020304" pitchFamily="18" charset="0"/>
              </a:rPr>
              <a:t>. </a:t>
            </a:r>
          </a:p>
          <a:p>
            <a:pPr algn="just"/>
            <a:r>
              <a:rPr lang="es-CL" sz="1800" dirty="0">
                <a:latin typeface="Times New Roman" panose="02020603050405020304" pitchFamily="18" charset="0"/>
                <a:cs typeface="Times New Roman" panose="02020603050405020304" pitchFamily="18" charset="0"/>
              </a:rPr>
              <a:t>Asimetría en el tratamiento de los cuantificadores de primer y segundo orden.</a:t>
            </a:r>
          </a:p>
          <a:p>
            <a:pPr algn="just"/>
            <a:r>
              <a:rPr lang="es-CL" sz="1800" dirty="0">
                <a:latin typeface="Times New Roman" panose="02020603050405020304" pitchFamily="18" charset="0"/>
                <a:cs typeface="Times New Roman" panose="02020603050405020304" pitchFamily="18" charset="0"/>
              </a:rPr>
              <a:t>Dominio constante de intensiones en todo mundo posible.</a:t>
            </a:r>
          </a:p>
          <a:p>
            <a:pPr algn="just"/>
            <a:r>
              <a:rPr lang="es-CL" sz="1800" dirty="0">
                <a:latin typeface="Times New Roman" panose="02020603050405020304" pitchFamily="18" charset="0"/>
                <a:cs typeface="Times New Roman" panose="02020603050405020304" pitchFamily="18" charset="0"/>
              </a:rPr>
              <a:t>Frank Ramsay: </a:t>
            </a:r>
            <a:r>
              <a:rPr lang="es-CL" sz="1800" i="1" dirty="0" err="1">
                <a:latin typeface="Times New Roman" panose="02020603050405020304" pitchFamily="18" charset="0"/>
                <a:cs typeface="Times New Roman" panose="02020603050405020304" pitchFamily="18" charset="0"/>
              </a:rPr>
              <a:t>Let</a:t>
            </a:r>
            <a:r>
              <a:rPr lang="es-CL" sz="1800" i="1" dirty="0">
                <a:latin typeface="Times New Roman" panose="02020603050405020304" pitchFamily="18" charset="0"/>
                <a:cs typeface="Times New Roman" panose="02020603050405020304" pitchFamily="18" charset="0"/>
              </a:rPr>
              <a:t> </a:t>
            </a:r>
            <a:r>
              <a:rPr lang="es-CL" sz="1800" i="1" dirty="0" err="1">
                <a:latin typeface="Times New Roman" panose="02020603050405020304" pitchFamily="18" charset="0"/>
                <a:cs typeface="Times New Roman" panose="02020603050405020304" pitchFamily="18" charset="0"/>
              </a:rPr>
              <a:t>us</a:t>
            </a:r>
            <a:r>
              <a:rPr lang="es-CL" sz="1800" i="1" dirty="0">
                <a:latin typeface="Times New Roman" panose="02020603050405020304" pitchFamily="18" charset="0"/>
                <a:cs typeface="Times New Roman" panose="02020603050405020304" pitchFamily="18" charset="0"/>
              </a:rPr>
              <a:t> describe a </a:t>
            </a:r>
            <a:r>
              <a:rPr lang="es-CL" sz="1800" i="1" dirty="0" err="1">
                <a:latin typeface="Times New Roman" panose="02020603050405020304" pitchFamily="18" charset="0"/>
                <a:cs typeface="Times New Roman" panose="02020603050405020304" pitchFamily="18" charset="0"/>
              </a:rPr>
              <a:t>theory</a:t>
            </a:r>
            <a:r>
              <a:rPr lang="es-CL" sz="1800" i="1" dirty="0">
                <a:latin typeface="Times New Roman" panose="02020603050405020304" pitchFamily="18" charset="0"/>
                <a:cs typeface="Times New Roman" panose="02020603050405020304" pitchFamily="18" charset="0"/>
              </a:rPr>
              <a:t> </a:t>
            </a:r>
            <a:r>
              <a:rPr lang="es-CL" sz="1800" i="1" dirty="0" err="1">
                <a:latin typeface="Times New Roman" panose="02020603050405020304" pitchFamily="18" charset="0"/>
                <a:cs typeface="Times New Roman" panose="02020603050405020304" pitchFamily="18" charset="0"/>
              </a:rPr>
              <a:t>simply</a:t>
            </a:r>
            <a:r>
              <a:rPr lang="es-CL" sz="1800" i="1" dirty="0">
                <a:latin typeface="Times New Roman" panose="02020603050405020304" pitchFamily="18" charset="0"/>
                <a:cs typeface="Times New Roman" panose="02020603050405020304" pitchFamily="18" charset="0"/>
              </a:rPr>
              <a:t> as a </a:t>
            </a:r>
            <a:r>
              <a:rPr lang="es-CL" sz="1800" i="1" dirty="0" err="1">
                <a:latin typeface="Times New Roman" panose="02020603050405020304" pitchFamily="18" charset="0"/>
                <a:cs typeface="Times New Roman" panose="02020603050405020304" pitchFamily="18" charset="0"/>
              </a:rPr>
              <a:t>language</a:t>
            </a:r>
            <a:r>
              <a:rPr lang="es-CL" sz="1800" i="1" dirty="0">
                <a:latin typeface="Times New Roman" panose="02020603050405020304" pitchFamily="18" charset="0"/>
                <a:cs typeface="Times New Roman" panose="02020603050405020304" pitchFamily="18" charset="0"/>
              </a:rPr>
              <a:t> </a:t>
            </a:r>
            <a:r>
              <a:rPr lang="es-CL" sz="1800" i="1" dirty="0" err="1">
                <a:latin typeface="Times New Roman" panose="02020603050405020304" pitchFamily="18" charset="0"/>
                <a:cs typeface="Times New Roman" panose="02020603050405020304" pitchFamily="18" charset="0"/>
              </a:rPr>
              <a:t>for</a:t>
            </a:r>
            <a:r>
              <a:rPr lang="es-CL" sz="1800" i="1" dirty="0">
                <a:latin typeface="Times New Roman" panose="02020603050405020304" pitchFamily="18" charset="0"/>
                <a:cs typeface="Times New Roman" panose="02020603050405020304" pitchFamily="18" charset="0"/>
              </a:rPr>
              <a:t> </a:t>
            </a:r>
            <a:r>
              <a:rPr lang="es-CL" sz="1800" i="1" dirty="0" err="1">
                <a:latin typeface="Times New Roman" panose="02020603050405020304" pitchFamily="18" charset="0"/>
                <a:cs typeface="Times New Roman" panose="02020603050405020304" pitchFamily="18" charset="0"/>
              </a:rPr>
              <a:t>discussing</a:t>
            </a:r>
            <a:r>
              <a:rPr lang="es-CL" sz="1800" i="1" dirty="0">
                <a:latin typeface="Times New Roman" panose="02020603050405020304" pitchFamily="18" charset="0"/>
                <a:cs typeface="Times New Roman" panose="02020603050405020304" pitchFamily="18" charset="0"/>
              </a:rPr>
              <a:t> </a:t>
            </a:r>
            <a:r>
              <a:rPr lang="es-CL" sz="1800" i="1" dirty="0" err="1">
                <a:latin typeface="Times New Roman" panose="02020603050405020304" pitchFamily="18" charset="0"/>
                <a:cs typeface="Times New Roman" panose="02020603050405020304" pitchFamily="18" charset="0"/>
              </a:rPr>
              <a:t>the</a:t>
            </a:r>
            <a:r>
              <a:rPr lang="es-CL" sz="1800" i="1" dirty="0">
                <a:latin typeface="Times New Roman" panose="02020603050405020304" pitchFamily="18" charset="0"/>
                <a:cs typeface="Times New Roman" panose="02020603050405020304" pitchFamily="18" charset="0"/>
              </a:rPr>
              <a:t> </a:t>
            </a:r>
            <a:r>
              <a:rPr lang="es-CL" sz="1800" i="1" dirty="0" err="1">
                <a:latin typeface="Times New Roman" panose="02020603050405020304" pitchFamily="18" charset="0"/>
                <a:cs typeface="Times New Roman" panose="02020603050405020304" pitchFamily="18" charset="0"/>
              </a:rPr>
              <a:t>facts</a:t>
            </a:r>
            <a:r>
              <a:rPr lang="es-CL" sz="1800" i="1" dirty="0">
                <a:latin typeface="Times New Roman" panose="02020603050405020304" pitchFamily="18" charset="0"/>
                <a:cs typeface="Times New Roman" panose="02020603050405020304" pitchFamily="18" charset="0"/>
              </a:rPr>
              <a:t> </a:t>
            </a:r>
            <a:r>
              <a:rPr lang="es-CL" sz="1800" i="1" dirty="0" err="1">
                <a:latin typeface="Times New Roman" panose="02020603050405020304" pitchFamily="18" charset="0"/>
                <a:cs typeface="Times New Roman" panose="02020603050405020304" pitchFamily="18" charset="0"/>
              </a:rPr>
              <a:t>the</a:t>
            </a:r>
            <a:r>
              <a:rPr lang="es-CL" sz="1800" i="1" dirty="0">
                <a:latin typeface="Times New Roman" panose="02020603050405020304" pitchFamily="18" charset="0"/>
                <a:cs typeface="Times New Roman" panose="02020603050405020304" pitchFamily="18" charset="0"/>
              </a:rPr>
              <a:t> </a:t>
            </a:r>
            <a:r>
              <a:rPr lang="es-CL" sz="1800" i="1" dirty="0" err="1">
                <a:latin typeface="Times New Roman" panose="02020603050405020304" pitchFamily="18" charset="0"/>
                <a:cs typeface="Times New Roman" panose="02020603050405020304" pitchFamily="18" charset="0"/>
              </a:rPr>
              <a:t>theory</a:t>
            </a:r>
            <a:r>
              <a:rPr lang="es-CL" sz="1800" i="1" dirty="0">
                <a:latin typeface="Times New Roman" panose="02020603050405020304" pitchFamily="18" charset="0"/>
                <a:cs typeface="Times New Roman" panose="02020603050405020304" pitchFamily="18" charset="0"/>
              </a:rPr>
              <a:t> </a:t>
            </a:r>
            <a:r>
              <a:rPr lang="es-CL" sz="1800" i="1" dirty="0" err="1">
                <a:latin typeface="Times New Roman" panose="02020603050405020304" pitchFamily="18" charset="0"/>
                <a:cs typeface="Times New Roman" panose="02020603050405020304" pitchFamily="18" charset="0"/>
              </a:rPr>
              <a:t>is</a:t>
            </a:r>
            <a:r>
              <a:rPr lang="es-CL" sz="1800" i="1" dirty="0">
                <a:latin typeface="Times New Roman" panose="02020603050405020304" pitchFamily="18" charset="0"/>
                <a:cs typeface="Times New Roman" panose="02020603050405020304" pitchFamily="18" charset="0"/>
              </a:rPr>
              <a:t> </a:t>
            </a:r>
            <a:r>
              <a:rPr lang="es-CL" sz="1800" i="1" dirty="0" err="1">
                <a:latin typeface="Times New Roman" panose="02020603050405020304" pitchFamily="18" charset="0"/>
                <a:cs typeface="Times New Roman" panose="02020603050405020304" pitchFamily="18" charset="0"/>
              </a:rPr>
              <a:t>said</a:t>
            </a:r>
            <a:r>
              <a:rPr lang="es-CL" sz="1800" i="1" dirty="0">
                <a:latin typeface="Times New Roman" panose="02020603050405020304" pitchFamily="18" charset="0"/>
                <a:cs typeface="Times New Roman" panose="02020603050405020304" pitchFamily="18" charset="0"/>
              </a:rPr>
              <a:t> </a:t>
            </a:r>
            <a:r>
              <a:rPr lang="es-CL" sz="1800" i="1" dirty="0" err="1">
                <a:latin typeface="Times New Roman" panose="02020603050405020304" pitchFamily="18" charset="0"/>
                <a:cs typeface="Times New Roman" panose="02020603050405020304" pitchFamily="18" charset="0"/>
              </a:rPr>
              <a:t>to</a:t>
            </a:r>
            <a:r>
              <a:rPr lang="es-CL" sz="1800" i="1" dirty="0">
                <a:latin typeface="Times New Roman" panose="02020603050405020304" pitchFamily="18" charset="0"/>
                <a:cs typeface="Times New Roman" panose="02020603050405020304" pitchFamily="18" charset="0"/>
              </a:rPr>
              <a:t> </a:t>
            </a:r>
            <a:r>
              <a:rPr lang="es-CL" sz="1800" i="1" dirty="0" err="1">
                <a:latin typeface="Times New Roman" panose="02020603050405020304" pitchFamily="18" charset="0"/>
                <a:cs typeface="Times New Roman" panose="02020603050405020304" pitchFamily="18" charset="0"/>
              </a:rPr>
              <a:t>explain</a:t>
            </a:r>
            <a:endParaRPr lang="es-CL" sz="1800" dirty="0">
              <a:latin typeface="Times New Roman" panose="02020603050405020304" pitchFamily="18" charset="0"/>
              <a:cs typeface="Times New Roman" panose="02020603050405020304" pitchFamily="18" charset="0"/>
            </a:endParaRPr>
          </a:p>
        </p:txBody>
      </p:sp>
      <p:sp>
        <p:nvSpPr>
          <p:cNvPr id="5" name="Marcador de pie de página 4">
            <a:extLst>
              <a:ext uri="{FF2B5EF4-FFF2-40B4-BE49-F238E27FC236}">
                <a16:creationId xmlns:a16="http://schemas.microsoft.com/office/drawing/2014/main" id="{6C4651FA-F22D-2EC2-BB5D-B7D267CD6172}"/>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814ACA9D-D2B9-68C5-7AB9-13A4AF055096}"/>
              </a:ext>
            </a:extLst>
          </p:cNvPr>
          <p:cNvSpPr>
            <a:spLocks noGrp="1"/>
          </p:cNvSpPr>
          <p:nvPr>
            <p:ph type="sldNum" sz="quarter" idx="12"/>
          </p:nvPr>
        </p:nvSpPr>
        <p:spPr/>
        <p:txBody>
          <a:bodyPr/>
          <a:lstStyle/>
          <a:p>
            <a:fld id="{C68AC1EC-23E2-4F0E-A5A4-674EC8DB954E}" type="slidenum">
              <a:rPr lang="en-US" smtClean="0"/>
              <a:t>23</a:t>
            </a:fld>
            <a:endParaRPr lang="en-US"/>
          </a:p>
        </p:txBody>
      </p:sp>
      <p:sp>
        <p:nvSpPr>
          <p:cNvPr id="7" name="Marcador de contenido 2">
            <a:extLst>
              <a:ext uri="{FF2B5EF4-FFF2-40B4-BE49-F238E27FC236}">
                <a16:creationId xmlns:a16="http://schemas.microsoft.com/office/drawing/2014/main" id="{986589B4-35A8-D144-5871-5E210497714F}"/>
              </a:ext>
            </a:extLst>
          </p:cNvPr>
          <p:cNvSpPr txBox="1">
            <a:spLocks/>
          </p:cNvSpPr>
          <p:nvPr/>
        </p:nvSpPr>
        <p:spPr>
          <a:xfrm>
            <a:off x="127319"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18759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405E17E-DF0A-A0BF-FD20-CCB44B1EA77F}"/>
              </a:ext>
            </a:extLst>
          </p:cNvPr>
          <p:cNvSpPr>
            <a:spLocks noGrp="1"/>
          </p:cNvSpPr>
          <p:nvPr>
            <p:ph type="title"/>
          </p:nvPr>
        </p:nvSpPr>
        <p:spPr>
          <a:xfrm>
            <a:off x="1614897" y="840813"/>
            <a:ext cx="10449784" cy="1265928"/>
          </a:xfrm>
        </p:spPr>
        <p:txBody>
          <a:bodyPr/>
          <a:lstStyle/>
          <a:p>
            <a:r>
              <a:rPr lang="es-CL" dirty="0"/>
              <a:t>El argumento de los números complejos</a:t>
            </a:r>
          </a:p>
        </p:txBody>
      </p:sp>
      <p:sp>
        <p:nvSpPr>
          <p:cNvPr id="3" name="Marcador de contenido 2">
            <a:extLst>
              <a:ext uri="{FF2B5EF4-FFF2-40B4-BE49-F238E27FC236}">
                <a16:creationId xmlns:a16="http://schemas.microsoft.com/office/drawing/2014/main" id="{7377997F-336F-3684-374A-E5A2DA95EE9D}"/>
              </a:ext>
            </a:extLst>
          </p:cNvPr>
          <p:cNvSpPr>
            <a:spLocks noGrp="1"/>
          </p:cNvSpPr>
          <p:nvPr>
            <p:ph idx="1"/>
          </p:nvPr>
        </p:nvSpPr>
        <p:spPr>
          <a:xfrm>
            <a:off x="1613656" y="2100505"/>
            <a:ext cx="10337550" cy="4255845"/>
          </a:xfrm>
        </p:spPr>
        <p:txBody>
          <a:bodyPr>
            <a:normAutofit/>
          </a:bodyPr>
          <a:lstStyle/>
          <a:p>
            <a:r>
              <a:rPr lang="es-CL" sz="1800" dirty="0">
                <a:latin typeface="Times New Roman" panose="02020603050405020304" pitchFamily="18" charset="0"/>
                <a:cs typeface="Times New Roman" panose="02020603050405020304" pitchFamily="18" charset="0"/>
              </a:rPr>
              <a:t>Ese «anfibio entre la existencia y la no existencia», Leibniz</a:t>
            </a:r>
          </a:p>
          <a:p>
            <a:r>
              <a:rPr lang="es-CL" sz="1800" dirty="0">
                <a:latin typeface="Times New Roman" panose="02020603050405020304" pitchFamily="18" charset="0"/>
                <a:cs typeface="Times New Roman" panose="02020603050405020304" pitchFamily="18" charset="0"/>
              </a:rPr>
              <a:t>Refiere a una entidad de la forma </a:t>
            </a:r>
            <a:r>
              <a:rPr lang="es-CL" sz="1800" i="1" dirty="0">
                <a:latin typeface="Times New Roman" panose="02020603050405020304" pitchFamily="18" charset="0"/>
                <a:cs typeface="Times New Roman" panose="02020603050405020304" pitchFamily="18" charset="0"/>
              </a:rPr>
              <a:t>a + </a:t>
            </a:r>
            <a:r>
              <a:rPr lang="es-CL" sz="1800" i="1" dirty="0" err="1">
                <a:latin typeface="Times New Roman" panose="02020603050405020304" pitchFamily="18" charset="0"/>
                <a:cs typeface="Times New Roman" panose="02020603050405020304" pitchFamily="18" charset="0"/>
              </a:rPr>
              <a:t>bi</a:t>
            </a:r>
            <a:endParaRPr lang="es-CL" sz="1800" i="1" dirty="0">
              <a:latin typeface="Times New Roman" panose="02020603050405020304" pitchFamily="18" charset="0"/>
              <a:cs typeface="Times New Roman" panose="02020603050405020304" pitchFamily="18" charset="0"/>
            </a:endParaRPr>
          </a:p>
          <a:p>
            <a:r>
              <a:rPr lang="es-CL" sz="1800" i="1" dirty="0">
                <a:latin typeface="Times New Roman" panose="02020603050405020304" pitchFamily="18" charset="0"/>
                <a:cs typeface="Times New Roman" panose="02020603050405020304" pitchFamily="18" charset="0"/>
              </a:rPr>
              <a:t>i </a:t>
            </a:r>
            <a:r>
              <a:rPr lang="es-CL" sz="1800" dirty="0">
                <a:latin typeface="Times New Roman" panose="02020603050405020304" pitchFamily="18" charset="0"/>
                <a:cs typeface="Times New Roman" panose="02020603050405020304" pitchFamily="18" charset="0"/>
              </a:rPr>
              <a:t>tiene la propiedad de ser = √-1</a:t>
            </a:r>
          </a:p>
          <a:p>
            <a:r>
              <a:rPr lang="es-CL" sz="1800" dirty="0">
                <a:latin typeface="Times New Roman" panose="02020603050405020304" pitchFamily="18" charset="0"/>
                <a:cs typeface="Times New Roman" panose="02020603050405020304" pitchFamily="18" charset="0"/>
              </a:rPr>
              <a:t>Es una práctica rutinaria en física, e incluso en ingeniería, asociar la aparición de un número imaginario con la imposibilidad física. No es difícil construir un ejemplo de este estilo</a:t>
            </a:r>
          </a:p>
          <a:p>
            <a:r>
              <a:rPr lang="es-CL" sz="1800" dirty="0">
                <a:latin typeface="Times New Roman" panose="02020603050405020304" pitchFamily="18" charset="0"/>
                <a:cs typeface="Times New Roman" panose="02020603050405020304" pitchFamily="18" charset="0"/>
              </a:rPr>
              <a:t>Lo deseable, la mejor explicación, es que aquí hay una propiedad (de existencia necesaria) pero no necesariamente un objeto actual que la satisface. Esto no niega las condiciones de aplicabilidad bien definidas, incluso si estas no están instanciadas </a:t>
            </a:r>
          </a:p>
          <a:p>
            <a:r>
              <a:rPr lang="es-CL" sz="1800" dirty="0">
                <a:latin typeface="Times New Roman" panose="02020603050405020304" pitchFamily="18" charset="0"/>
                <a:cs typeface="Times New Roman" panose="02020603050405020304" pitchFamily="18" charset="0"/>
              </a:rPr>
              <a:t>Ello no obsta que esta propiedad sea igual desde la perspectiva de cualquier mundo posible. En algunos de estos sí habrá objetos que la instancien: esto no es condición necesaria de la existencia de ella </a:t>
            </a:r>
          </a:p>
          <a:p>
            <a:pPr marL="0" indent="0">
              <a:buNone/>
            </a:pPr>
            <a:endParaRPr lang="es-CL" sz="1800" dirty="0">
              <a:latin typeface="Times New Roman" panose="02020603050405020304" pitchFamily="18" charset="0"/>
              <a:cs typeface="Times New Roman" panose="02020603050405020304" pitchFamily="18" charset="0"/>
            </a:endParaRPr>
          </a:p>
          <a:p>
            <a:pPr marL="0" indent="0">
              <a:buNone/>
            </a:pPr>
            <a:endParaRPr lang="es-CL" sz="1800" dirty="0">
              <a:latin typeface="Times New Roman" panose="02020603050405020304" pitchFamily="18" charset="0"/>
              <a:cs typeface="Times New Roman" panose="02020603050405020304" pitchFamily="18" charset="0"/>
            </a:endParaRPr>
          </a:p>
          <a:p>
            <a:endParaRPr lang="es-CL" sz="1800" dirty="0">
              <a:latin typeface="Times New Roman" panose="02020603050405020304" pitchFamily="18" charset="0"/>
              <a:cs typeface="Times New Roman" panose="02020603050405020304" pitchFamily="18" charset="0"/>
            </a:endParaRPr>
          </a:p>
        </p:txBody>
      </p:sp>
      <p:sp>
        <p:nvSpPr>
          <p:cNvPr id="5" name="Marcador de pie de página 4">
            <a:extLst>
              <a:ext uri="{FF2B5EF4-FFF2-40B4-BE49-F238E27FC236}">
                <a16:creationId xmlns:a16="http://schemas.microsoft.com/office/drawing/2014/main" id="{03AFFCF2-0C31-9E52-A35A-DC24475AB43B}"/>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F5CBE2F1-CD5F-E7D7-35B3-275259E0F941}"/>
              </a:ext>
            </a:extLst>
          </p:cNvPr>
          <p:cNvSpPr>
            <a:spLocks noGrp="1"/>
          </p:cNvSpPr>
          <p:nvPr>
            <p:ph type="sldNum" sz="quarter" idx="12"/>
          </p:nvPr>
        </p:nvSpPr>
        <p:spPr/>
        <p:txBody>
          <a:bodyPr/>
          <a:lstStyle/>
          <a:p>
            <a:fld id="{C68AC1EC-23E2-4F0E-A5A4-674EC8DB954E}" type="slidenum">
              <a:rPr lang="en-US" smtClean="0"/>
              <a:t>24</a:t>
            </a:fld>
            <a:endParaRPr lang="en-US"/>
          </a:p>
        </p:txBody>
      </p:sp>
      <p:sp>
        <p:nvSpPr>
          <p:cNvPr id="8" name="Marcador de contenido 2">
            <a:extLst>
              <a:ext uri="{FF2B5EF4-FFF2-40B4-BE49-F238E27FC236}">
                <a16:creationId xmlns:a16="http://schemas.microsoft.com/office/drawing/2014/main" id="{C191A6E9-CB92-AC35-83FD-81CC53B897A9}"/>
              </a:ext>
            </a:extLst>
          </p:cNvPr>
          <p:cNvSpPr txBox="1">
            <a:spLocks/>
          </p:cNvSpPr>
          <p:nvPr/>
        </p:nvSpPr>
        <p:spPr>
          <a:xfrm>
            <a:off x="127319"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829505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8446C5-8C9E-805B-3626-E446206C5C06}"/>
              </a:ext>
            </a:extLst>
          </p:cNvPr>
          <p:cNvSpPr>
            <a:spLocks noGrp="1"/>
          </p:cNvSpPr>
          <p:nvPr>
            <p:ph type="title"/>
          </p:nvPr>
        </p:nvSpPr>
        <p:spPr>
          <a:xfrm>
            <a:off x="859094" y="172497"/>
            <a:ext cx="10449784" cy="1265928"/>
          </a:xfrm>
        </p:spPr>
        <p:txBody>
          <a:bodyPr/>
          <a:lstStyle/>
          <a:p>
            <a:r>
              <a:rPr lang="es-CL" dirty="0"/>
              <a:t>Bibliografía </a:t>
            </a:r>
          </a:p>
        </p:txBody>
      </p:sp>
      <p:sp>
        <p:nvSpPr>
          <p:cNvPr id="3" name="Marcador de contenido 2">
            <a:extLst>
              <a:ext uri="{FF2B5EF4-FFF2-40B4-BE49-F238E27FC236}">
                <a16:creationId xmlns:a16="http://schemas.microsoft.com/office/drawing/2014/main" id="{A06E4795-8F40-DCEB-159D-B304C8EFCFA7}"/>
              </a:ext>
            </a:extLst>
          </p:cNvPr>
          <p:cNvSpPr>
            <a:spLocks noGrp="1"/>
          </p:cNvSpPr>
          <p:nvPr>
            <p:ph idx="1"/>
          </p:nvPr>
        </p:nvSpPr>
        <p:spPr>
          <a:xfrm>
            <a:off x="859094" y="1438424"/>
            <a:ext cx="10442448" cy="4917925"/>
          </a:xfrm>
        </p:spPr>
        <p:txBody>
          <a:bodyPr>
            <a:normAutofit fontScale="77500" lnSpcReduction="20000"/>
          </a:bodyPr>
          <a:lstStyle/>
          <a:p>
            <a:pPr algn="l"/>
            <a:r>
              <a:rPr lang="en-US" sz="1900" b="0" i="0" dirty="0">
                <a:solidFill>
                  <a:srgbClr val="000000"/>
                </a:solidFill>
                <a:effectLst/>
                <a:latin typeface="Times New Roman" panose="02020603050405020304" pitchFamily="18" charset="0"/>
              </a:rPr>
              <a:t>Alvarado, J.T. (2013). </a:t>
            </a:r>
            <a:r>
              <a:rPr lang="es-ES" sz="1900" b="0" i="1" dirty="0">
                <a:solidFill>
                  <a:srgbClr val="000000"/>
                </a:solidFill>
                <a:effectLst/>
                <a:latin typeface="Times New Roman" panose="02020603050405020304" pitchFamily="18" charset="0"/>
              </a:rPr>
              <a:t>Fórmulas Barcan de segundo orden y universales trascendentes</a:t>
            </a:r>
            <a:r>
              <a:rPr lang="es-ES" sz="1900" b="0" i="0" dirty="0">
                <a:solidFill>
                  <a:srgbClr val="000000"/>
                </a:solidFill>
                <a:effectLst/>
                <a:latin typeface="Times New Roman" panose="02020603050405020304" pitchFamily="18" charset="0"/>
              </a:rPr>
              <a:t>. Ideas y valores LXII (152), 111-131.</a:t>
            </a:r>
            <a:endParaRPr lang="en-US" sz="1900" b="0" i="0" dirty="0">
              <a:solidFill>
                <a:srgbClr val="000000"/>
              </a:solidFill>
              <a:effectLst/>
              <a:latin typeface="Times New Roman" panose="02020603050405020304" pitchFamily="18" charset="0"/>
            </a:endParaRPr>
          </a:p>
          <a:p>
            <a:r>
              <a:rPr lang="en-US" sz="1900" b="0" i="0" dirty="0">
                <a:solidFill>
                  <a:srgbClr val="000000"/>
                </a:solidFill>
                <a:effectLst/>
                <a:latin typeface="Times New Roman" panose="02020603050405020304" pitchFamily="18" charset="0"/>
              </a:rPr>
              <a:t>Alvarado, J.T. (2017). </a:t>
            </a:r>
            <a:r>
              <a:rPr lang="en-US" sz="1900" b="0" i="1" dirty="0">
                <a:solidFill>
                  <a:srgbClr val="000000"/>
                </a:solidFill>
                <a:effectLst/>
                <a:latin typeface="Times New Roman" panose="02020603050405020304" pitchFamily="18" charset="0"/>
              </a:rPr>
              <a:t>Necesitismo de </a:t>
            </a:r>
            <a:r>
              <a:rPr lang="en-US" sz="1900" b="0" i="1" dirty="0" err="1">
                <a:solidFill>
                  <a:srgbClr val="000000"/>
                </a:solidFill>
                <a:effectLst/>
                <a:latin typeface="Times New Roman" panose="02020603050405020304" pitchFamily="18" charset="0"/>
              </a:rPr>
              <a:t>segundo</a:t>
            </a:r>
            <a:r>
              <a:rPr lang="en-US" sz="1900" b="0" i="1" dirty="0">
                <a:solidFill>
                  <a:srgbClr val="000000"/>
                </a:solidFill>
                <a:effectLst/>
                <a:latin typeface="Times New Roman" panose="02020603050405020304" pitchFamily="18" charset="0"/>
              </a:rPr>
              <a:t> </a:t>
            </a:r>
            <a:r>
              <a:rPr lang="en-US" sz="1900" b="0" i="1" dirty="0" err="1">
                <a:solidFill>
                  <a:srgbClr val="000000"/>
                </a:solidFill>
                <a:effectLst/>
                <a:latin typeface="Times New Roman" panose="02020603050405020304" pitchFamily="18" charset="0"/>
              </a:rPr>
              <a:t>orden</a:t>
            </a:r>
            <a:r>
              <a:rPr lang="en-US" sz="1900" b="0" i="1" dirty="0">
                <a:solidFill>
                  <a:srgbClr val="000000"/>
                </a:solidFill>
                <a:effectLst/>
                <a:latin typeface="Times New Roman" panose="02020603050405020304" pitchFamily="18" charset="0"/>
              </a:rPr>
              <a:t>. </a:t>
            </a:r>
            <a:r>
              <a:rPr lang="en-US" sz="1900" b="0" dirty="0">
                <a:solidFill>
                  <a:srgbClr val="000000"/>
                </a:solidFill>
                <a:effectLst/>
                <a:latin typeface="Times New Roman" panose="02020603050405020304" pitchFamily="18" charset="0"/>
              </a:rPr>
              <a:t>Eidos (83), pp. 268-301.</a:t>
            </a:r>
            <a:endParaRPr lang="en-US" sz="1900" b="0" i="1" dirty="0">
              <a:solidFill>
                <a:srgbClr val="000000"/>
              </a:solidFill>
              <a:effectLst/>
              <a:latin typeface="Times New Roman" panose="02020603050405020304" pitchFamily="18" charset="0"/>
            </a:endParaRPr>
          </a:p>
          <a:p>
            <a:pPr algn="l"/>
            <a:r>
              <a:rPr lang="en-US" sz="1900" b="0" i="0" dirty="0">
                <a:solidFill>
                  <a:srgbClr val="000000"/>
                </a:solidFill>
                <a:effectLst/>
                <a:latin typeface="Times New Roman" panose="02020603050405020304" pitchFamily="18" charset="0"/>
              </a:rPr>
              <a:t>Button, T., &amp; Walsh, S. (2018). </a:t>
            </a:r>
            <a:r>
              <a:rPr lang="en-US" sz="1900" b="0" i="1" dirty="0">
                <a:solidFill>
                  <a:srgbClr val="000000"/>
                </a:solidFill>
                <a:effectLst/>
                <a:latin typeface="Times New Roman" panose="02020603050405020304" pitchFamily="18" charset="0"/>
              </a:rPr>
              <a:t>Philosophy and model theory</a:t>
            </a:r>
            <a:r>
              <a:rPr lang="en-US" sz="1900" b="0" i="0" dirty="0">
                <a:solidFill>
                  <a:srgbClr val="000000"/>
                </a:solidFill>
                <a:effectLst/>
                <a:latin typeface="Times New Roman" panose="02020603050405020304" pitchFamily="18" charset="0"/>
              </a:rPr>
              <a:t>. Oxford University Press.</a:t>
            </a:r>
          </a:p>
          <a:p>
            <a:pPr algn="l"/>
            <a:r>
              <a:rPr lang="en-US" sz="1900" b="0" i="0" dirty="0">
                <a:solidFill>
                  <a:srgbClr val="000000"/>
                </a:solidFill>
                <a:effectLst/>
                <a:latin typeface="Times New Roman" panose="02020603050405020304" pitchFamily="18" charset="0"/>
              </a:rPr>
              <a:t>Burgess, J. (2008</a:t>
            </a:r>
            <a:r>
              <a:rPr lang="en-US" sz="1900" b="0" i="1" dirty="0">
                <a:solidFill>
                  <a:srgbClr val="000000"/>
                </a:solidFill>
                <a:effectLst/>
                <a:latin typeface="Times New Roman" panose="02020603050405020304" pitchFamily="18" charset="0"/>
              </a:rPr>
              <a:t>). Mathematics, models, and modality</a:t>
            </a:r>
            <a:r>
              <a:rPr lang="en-US" sz="1900" b="0" i="0" dirty="0">
                <a:solidFill>
                  <a:srgbClr val="000000"/>
                </a:solidFill>
                <a:effectLst/>
                <a:latin typeface="Times New Roman" panose="02020603050405020304" pitchFamily="18" charset="0"/>
              </a:rPr>
              <a:t>: Selected philosophical essays. Cambridge University Press.</a:t>
            </a:r>
          </a:p>
          <a:p>
            <a:pPr algn="l"/>
            <a:r>
              <a:rPr lang="en-US" sz="1900" b="0" i="0" dirty="0">
                <a:solidFill>
                  <a:srgbClr val="000000"/>
                </a:solidFill>
                <a:effectLst/>
                <a:latin typeface="Times New Roman" panose="02020603050405020304" pitchFamily="18" charset="0"/>
              </a:rPr>
              <a:t>Ladyman, J. (2007). </a:t>
            </a:r>
            <a:r>
              <a:rPr lang="en-US" sz="1900" b="0" i="1" dirty="0">
                <a:solidFill>
                  <a:srgbClr val="000000"/>
                </a:solidFill>
                <a:effectLst/>
                <a:latin typeface="Times New Roman" panose="02020603050405020304" pitchFamily="18" charset="0"/>
              </a:rPr>
              <a:t>Scientific Structuralism: On the Identity and Diversity of Objects in a Structure</a:t>
            </a:r>
            <a:r>
              <a:rPr lang="en-US" sz="1900" b="0" i="0" dirty="0">
                <a:solidFill>
                  <a:srgbClr val="000000"/>
                </a:solidFill>
                <a:effectLst/>
                <a:latin typeface="Times New Roman" panose="02020603050405020304" pitchFamily="18" charset="0"/>
              </a:rPr>
              <a:t>. Proceedings of the Aristotelian Society 81(1), pp. 23–43.</a:t>
            </a:r>
          </a:p>
          <a:p>
            <a:pPr algn="l"/>
            <a:r>
              <a:rPr lang="en-US" sz="1900" b="0" i="0" dirty="0">
                <a:solidFill>
                  <a:srgbClr val="000000"/>
                </a:solidFill>
                <a:effectLst/>
                <a:latin typeface="Times New Roman" panose="02020603050405020304" pitchFamily="18" charset="0"/>
              </a:rPr>
              <a:t>Ladyman, J. (2008). </a:t>
            </a:r>
            <a:r>
              <a:rPr lang="en-US" sz="1900" b="0" i="1" dirty="0">
                <a:solidFill>
                  <a:srgbClr val="000000"/>
                </a:solidFill>
                <a:effectLst/>
                <a:latin typeface="Times New Roman" panose="02020603050405020304" pitchFamily="18" charset="0"/>
              </a:rPr>
              <a:t>Criteria of Identity and Structuralist Ontology</a:t>
            </a:r>
            <a:r>
              <a:rPr lang="en-US" sz="1900" b="0" i="0" dirty="0">
                <a:solidFill>
                  <a:srgbClr val="000000"/>
                </a:solidFill>
                <a:effectLst/>
                <a:latin typeface="Times New Roman" panose="02020603050405020304" pitchFamily="18" charset="0"/>
              </a:rPr>
              <a:t>. Philosophia Mathematica 16(3), 388–396.</a:t>
            </a:r>
          </a:p>
          <a:p>
            <a:pPr algn="l"/>
            <a:r>
              <a:rPr lang="en-US" sz="1900" b="0" i="0" dirty="0">
                <a:solidFill>
                  <a:srgbClr val="000000"/>
                </a:solidFill>
                <a:effectLst/>
                <a:latin typeface="Times New Roman" panose="02020603050405020304" pitchFamily="18" charset="0"/>
              </a:rPr>
              <a:t>Ladyman, J., </a:t>
            </a:r>
            <a:r>
              <a:rPr lang="en-US" sz="1900" b="0" i="0" dirty="0" err="1">
                <a:solidFill>
                  <a:srgbClr val="000000"/>
                </a:solidFill>
                <a:effectLst/>
                <a:latin typeface="Times New Roman" panose="02020603050405020304" pitchFamily="18" charset="0"/>
              </a:rPr>
              <a:t>Linnebo</a:t>
            </a:r>
            <a:r>
              <a:rPr lang="en-US" sz="1900" b="0" i="0" dirty="0">
                <a:solidFill>
                  <a:srgbClr val="000000"/>
                </a:solidFill>
                <a:effectLst/>
                <a:latin typeface="Times New Roman" panose="02020603050405020304" pitchFamily="18" charset="0"/>
              </a:rPr>
              <a:t>, O., and Pettigrew, R. (2009). </a:t>
            </a:r>
            <a:r>
              <a:rPr lang="en-US" sz="1900" b="0" i="1" dirty="0">
                <a:solidFill>
                  <a:srgbClr val="000000"/>
                </a:solidFill>
                <a:effectLst/>
                <a:latin typeface="Times New Roman" panose="02020603050405020304" pitchFamily="18" charset="0"/>
              </a:rPr>
              <a:t>Identity and Discernibility in Philosophy and Logic</a:t>
            </a:r>
            <a:r>
              <a:rPr lang="en-US" sz="1900" b="0" i="0" dirty="0">
                <a:solidFill>
                  <a:srgbClr val="000000"/>
                </a:solidFill>
                <a:effectLst/>
                <a:latin typeface="Times New Roman" panose="02020603050405020304" pitchFamily="18" charset="0"/>
              </a:rPr>
              <a:t>, Review of Symbolic Logic 0(0), pp. 162–86.</a:t>
            </a:r>
          </a:p>
          <a:p>
            <a:pPr algn="l"/>
            <a:r>
              <a:rPr lang="en-US" sz="1900" b="0" i="0" dirty="0">
                <a:solidFill>
                  <a:srgbClr val="000000"/>
                </a:solidFill>
                <a:effectLst/>
                <a:latin typeface="Times New Roman" panose="02020603050405020304" pitchFamily="18" charset="0"/>
              </a:rPr>
              <a:t>Ladyman, J. (2016). </a:t>
            </a:r>
            <a:r>
              <a:rPr lang="en-US" sz="1900" b="0" i="1" dirty="0">
                <a:solidFill>
                  <a:srgbClr val="000000"/>
                </a:solidFill>
                <a:effectLst/>
                <a:latin typeface="Times New Roman" panose="02020603050405020304" pitchFamily="18" charset="0"/>
              </a:rPr>
              <a:t>The Foundations of Structuralism and the Metaphysics of Relations</a:t>
            </a:r>
            <a:r>
              <a:rPr lang="en-US" sz="1900" b="0" i="0" dirty="0">
                <a:solidFill>
                  <a:srgbClr val="000000"/>
                </a:solidFill>
                <a:effectLst/>
                <a:latin typeface="Times New Roman" panose="02020603050405020304" pitchFamily="18" charset="0"/>
              </a:rPr>
              <a:t>. En A. </a:t>
            </a:r>
            <a:r>
              <a:rPr lang="en-US" sz="1900" b="0" i="0" dirty="0" err="1">
                <a:solidFill>
                  <a:srgbClr val="000000"/>
                </a:solidFill>
                <a:effectLst/>
                <a:latin typeface="Times New Roman" panose="02020603050405020304" pitchFamily="18" charset="0"/>
              </a:rPr>
              <a:t>Marmodoro</a:t>
            </a:r>
            <a:r>
              <a:rPr lang="en-US" sz="1900" b="0" i="0" dirty="0">
                <a:solidFill>
                  <a:srgbClr val="000000"/>
                </a:solidFill>
                <a:effectLst/>
                <a:latin typeface="Times New Roman" panose="02020603050405020304" pitchFamily="18" charset="0"/>
              </a:rPr>
              <a:t> &amp; D. Yates (Eds.), The Metaphysics of Relations (pp. 177-197). Oxford University Press.</a:t>
            </a:r>
          </a:p>
          <a:p>
            <a:pPr algn="l"/>
            <a:r>
              <a:rPr lang="en-US" sz="1900" b="0" i="0" dirty="0">
                <a:solidFill>
                  <a:srgbClr val="000000"/>
                </a:solidFill>
                <a:effectLst/>
                <a:latin typeface="Times New Roman" panose="02020603050405020304" pitchFamily="18" charset="0"/>
              </a:rPr>
              <a:t>Williamson, T. (2000). The necessary framework of objects. Topoi, 19(2), pp. 201-208.</a:t>
            </a:r>
          </a:p>
          <a:p>
            <a:pPr algn="l"/>
            <a:r>
              <a:rPr lang="en-US" sz="1900" b="0" i="0" dirty="0">
                <a:solidFill>
                  <a:srgbClr val="000000"/>
                </a:solidFill>
                <a:effectLst/>
                <a:latin typeface="Times New Roman" panose="02020603050405020304" pitchFamily="18" charset="0"/>
              </a:rPr>
              <a:t>Williamson, T. (2013). Modal logic as metaphysics. Oxford University Press.</a:t>
            </a:r>
          </a:p>
          <a:p>
            <a:pPr algn="l"/>
            <a:r>
              <a:rPr lang="en-US" sz="1900" b="0" i="0" dirty="0" err="1">
                <a:solidFill>
                  <a:srgbClr val="000000"/>
                </a:solidFill>
                <a:effectLst/>
                <a:latin typeface="Times New Roman" panose="02020603050405020304" pitchFamily="18" charset="0"/>
              </a:rPr>
              <a:t>Yagisawa</a:t>
            </a:r>
            <a:r>
              <a:rPr lang="en-US" sz="1900" b="0" i="0" dirty="0">
                <a:solidFill>
                  <a:srgbClr val="000000"/>
                </a:solidFill>
                <a:effectLst/>
                <a:latin typeface="Times New Roman" panose="02020603050405020304" pitchFamily="18" charset="0"/>
              </a:rPr>
              <a:t>, Takashi. «Possible Objects». The Stanford Encyclopedia of, </a:t>
            </a:r>
            <a:r>
              <a:rPr lang="en-US" sz="1900" b="0" i="0" dirty="0" err="1">
                <a:solidFill>
                  <a:srgbClr val="000000"/>
                </a:solidFill>
                <a:effectLst/>
                <a:latin typeface="Times New Roman" panose="02020603050405020304" pitchFamily="18" charset="0"/>
              </a:rPr>
              <a:t>editado</a:t>
            </a:r>
            <a:r>
              <a:rPr lang="en-US" sz="1900" b="0" i="0" dirty="0">
                <a:solidFill>
                  <a:srgbClr val="000000"/>
                </a:solidFill>
                <a:effectLst/>
                <a:latin typeface="Times New Roman" panose="02020603050405020304" pitchFamily="18" charset="0"/>
              </a:rPr>
              <a:t> </a:t>
            </a:r>
            <a:r>
              <a:rPr lang="en-US" sz="1900" b="0" i="0" dirty="0" err="1">
                <a:solidFill>
                  <a:srgbClr val="000000"/>
                </a:solidFill>
                <a:effectLst/>
                <a:latin typeface="Times New Roman" panose="02020603050405020304" pitchFamily="18" charset="0"/>
              </a:rPr>
              <a:t>por</a:t>
            </a:r>
            <a:r>
              <a:rPr lang="en-US" sz="1900" b="0" i="0" dirty="0">
                <a:solidFill>
                  <a:srgbClr val="000000"/>
                </a:solidFill>
                <a:effectLst/>
                <a:latin typeface="Times New Roman" panose="02020603050405020304" pitchFamily="18" charset="0"/>
              </a:rPr>
              <a:t> Edward N. </a:t>
            </a:r>
            <a:r>
              <a:rPr lang="en-US" sz="1900" b="0" i="0" dirty="0" err="1">
                <a:solidFill>
                  <a:srgbClr val="000000"/>
                </a:solidFill>
                <a:effectLst/>
                <a:latin typeface="Times New Roman" panose="02020603050405020304" pitchFamily="18" charset="0"/>
              </a:rPr>
              <a:t>Zalta</a:t>
            </a:r>
            <a:r>
              <a:rPr lang="en-US" sz="1900" b="0" i="0" dirty="0">
                <a:solidFill>
                  <a:srgbClr val="000000"/>
                </a:solidFill>
                <a:effectLst/>
                <a:latin typeface="Times New Roman" panose="02020603050405020304" pitchFamily="18" charset="0"/>
              </a:rPr>
              <a:t> &amp; Uri </a:t>
            </a:r>
            <a:r>
              <a:rPr lang="en-US" sz="1900" b="0" i="0" dirty="0" err="1">
                <a:solidFill>
                  <a:srgbClr val="000000"/>
                </a:solidFill>
                <a:effectLst/>
                <a:latin typeface="Times New Roman" panose="02020603050405020304" pitchFamily="18" charset="0"/>
              </a:rPr>
              <a:t>Nodelman</a:t>
            </a:r>
            <a:r>
              <a:rPr lang="en-US" sz="1900" b="0" i="0" dirty="0">
                <a:solidFill>
                  <a:srgbClr val="000000"/>
                </a:solidFill>
                <a:effectLst/>
                <a:latin typeface="Times New Roman" panose="02020603050405020304" pitchFamily="18" charset="0"/>
              </a:rPr>
              <a:t>, 2023.</a:t>
            </a:r>
          </a:p>
          <a:p>
            <a:pPr algn="l"/>
            <a:endParaRPr lang="en-US" sz="2000" b="0" i="0" dirty="0">
              <a:solidFill>
                <a:srgbClr val="000000"/>
              </a:solidFill>
              <a:effectLst/>
              <a:latin typeface="Times New Roman" panose="02020603050405020304" pitchFamily="18" charset="0"/>
            </a:endParaRPr>
          </a:p>
          <a:p>
            <a:pPr algn="l"/>
            <a:endParaRPr lang="en-US" sz="2000" b="0" i="0" dirty="0">
              <a:solidFill>
                <a:srgbClr val="000000"/>
              </a:solidFill>
              <a:effectLst/>
              <a:latin typeface="Times New Roman" panose="02020603050405020304" pitchFamily="18" charset="0"/>
            </a:endParaRPr>
          </a:p>
          <a:p>
            <a:endParaRPr lang="es-CL" sz="1800" dirty="0">
              <a:latin typeface="Times New Roman" panose="02020603050405020304" pitchFamily="18" charset="0"/>
              <a:cs typeface="Times New Roman" panose="02020603050405020304" pitchFamily="18" charset="0"/>
            </a:endParaRPr>
          </a:p>
        </p:txBody>
      </p:sp>
      <p:sp>
        <p:nvSpPr>
          <p:cNvPr id="6" name="Marcador de número de diapositiva 5">
            <a:extLst>
              <a:ext uri="{FF2B5EF4-FFF2-40B4-BE49-F238E27FC236}">
                <a16:creationId xmlns:a16="http://schemas.microsoft.com/office/drawing/2014/main" id="{53F7F57A-B2B6-EB97-7CAC-464653C016EC}"/>
              </a:ext>
            </a:extLst>
          </p:cNvPr>
          <p:cNvSpPr>
            <a:spLocks noGrp="1"/>
          </p:cNvSpPr>
          <p:nvPr>
            <p:ph type="sldNum" sz="quarter" idx="12"/>
          </p:nvPr>
        </p:nvSpPr>
        <p:spPr/>
        <p:txBody>
          <a:bodyPr/>
          <a:lstStyle/>
          <a:p>
            <a:fld id="{C68AC1EC-23E2-4F0E-A5A4-674EC8DB954E}" type="slidenum">
              <a:rPr lang="en-US" smtClean="0"/>
              <a:t>25</a:t>
            </a:fld>
            <a:endParaRPr lang="en-US"/>
          </a:p>
        </p:txBody>
      </p:sp>
    </p:spTree>
    <p:extLst>
      <p:ext uri="{BB962C8B-B14F-4D97-AF65-F5344CB8AC3E}">
        <p14:creationId xmlns:p14="http://schemas.microsoft.com/office/powerpoint/2010/main" val="2034314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a:extLst>
              <a:ext uri="{FF2B5EF4-FFF2-40B4-BE49-F238E27FC236}">
                <a16:creationId xmlns:a16="http://schemas.microsoft.com/office/drawing/2014/main" id="{154994AE-7604-1C18-AE51-E5B12FF0CBAA}"/>
              </a:ext>
            </a:extLst>
          </p:cNvPr>
          <p:cNvSpPr>
            <a:spLocks noGrp="1"/>
          </p:cNvSpPr>
          <p:nvPr>
            <p:ph idx="1"/>
          </p:nvPr>
        </p:nvSpPr>
        <p:spPr>
          <a:xfrm>
            <a:off x="134655" y="1544864"/>
            <a:ext cx="1486337" cy="4811486"/>
          </a:xfrm>
        </p:spPr>
        <p:txBody>
          <a:bodyPr>
            <a:normAutofit fontScale="92500" lnSpcReduction="20000"/>
          </a:bodyPr>
          <a:lstStyle/>
          <a:p>
            <a:pPr marL="0" indent="0" algn="ctr">
              <a:lnSpc>
                <a:spcPct val="100000"/>
              </a:lnSpc>
              <a:buNone/>
            </a:pPr>
            <a:r>
              <a:rPr lang="es-CL" dirty="0">
                <a:latin typeface="Times New Roman" panose="02020603050405020304" pitchFamily="18" charset="0"/>
                <a:cs typeface="Times New Roman" panose="02020603050405020304" pitchFamily="18" charset="0"/>
              </a:rPr>
              <a:t>El Necesitismo</a:t>
            </a:r>
          </a:p>
          <a:p>
            <a:pPr marL="0" indent="0" algn="ctr">
              <a:lnSpc>
                <a:spcPct val="100000"/>
              </a:lnSpc>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Principios de Comprensión</a:t>
            </a:r>
          </a:p>
          <a:p>
            <a:pPr marL="0" indent="0" algn="ctr">
              <a:lnSpc>
                <a:spcPct val="100000"/>
              </a:lnSpc>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Identidad y discernibilidad</a:t>
            </a:r>
          </a:p>
          <a:p>
            <a:pPr marL="0" indent="0" algn="ctr">
              <a:lnSpc>
                <a:spcPct val="100000"/>
              </a:lnSpc>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
        <p:nvSpPr>
          <p:cNvPr id="5" name="Marcador de pie de página 4">
            <a:extLst>
              <a:ext uri="{FF2B5EF4-FFF2-40B4-BE49-F238E27FC236}">
                <a16:creationId xmlns:a16="http://schemas.microsoft.com/office/drawing/2014/main" id="{82CBF5C0-849F-F8AF-AB86-0B34F5F1ABAA}"/>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9DFDED16-7FB8-4AAC-A4C2-09F583BC6A29}"/>
              </a:ext>
            </a:extLst>
          </p:cNvPr>
          <p:cNvSpPr>
            <a:spLocks noGrp="1"/>
          </p:cNvSpPr>
          <p:nvPr>
            <p:ph type="sldNum" sz="quarter" idx="12"/>
          </p:nvPr>
        </p:nvSpPr>
        <p:spPr/>
        <p:txBody>
          <a:bodyPr/>
          <a:lstStyle/>
          <a:p>
            <a:fld id="{C68AC1EC-23E2-4F0E-A5A4-674EC8DB954E}" type="slidenum">
              <a:rPr lang="en-US" smtClean="0"/>
              <a:t>3</a:t>
            </a:fld>
            <a:endParaRPr lang="en-US"/>
          </a:p>
        </p:txBody>
      </p:sp>
      <p:sp>
        <p:nvSpPr>
          <p:cNvPr id="9" name="Marcador de contenido 2">
            <a:extLst>
              <a:ext uri="{FF2B5EF4-FFF2-40B4-BE49-F238E27FC236}">
                <a16:creationId xmlns:a16="http://schemas.microsoft.com/office/drawing/2014/main" id="{704CADD4-25F0-52DF-5772-508C296417D0}"/>
              </a:ext>
            </a:extLst>
          </p:cNvPr>
          <p:cNvSpPr txBox="1">
            <a:spLocks/>
          </p:cNvSpPr>
          <p:nvPr/>
        </p:nvSpPr>
        <p:spPr>
          <a:xfrm>
            <a:off x="1620992" y="2191727"/>
            <a:ext cx="10330214" cy="3903819"/>
          </a:xfrm>
          <a:prstGeom prst="rect">
            <a:avLst/>
          </a:prstGeom>
        </p:spPr>
        <p:txBody>
          <a:bodyPr vert="horz" lIns="91440" tIns="45720" rIns="91440" bIns="45720" rtlCol="0">
            <a:normAutofit/>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s-CL" sz="1800" dirty="0">
                <a:latin typeface="Times New Roman" panose="02020603050405020304" pitchFamily="18" charset="0"/>
                <a:ea typeface="Aptos" panose="020B0004020202020204" pitchFamily="34" charset="0"/>
              </a:rPr>
              <a:t>El </a:t>
            </a:r>
            <a:r>
              <a:rPr lang="es-CL" sz="1800" i="1" dirty="0">
                <a:latin typeface="Times New Roman" panose="02020603050405020304" pitchFamily="18" charset="0"/>
                <a:ea typeface="Aptos" panose="020B0004020202020204" pitchFamily="34" charset="0"/>
              </a:rPr>
              <a:t>necesitismo </a:t>
            </a:r>
            <a:r>
              <a:rPr lang="es-CL" sz="1800" dirty="0">
                <a:latin typeface="Times New Roman" panose="02020603050405020304" pitchFamily="18" charset="0"/>
                <a:ea typeface="Aptos" panose="020B0004020202020204" pitchFamily="34" charset="0"/>
              </a:rPr>
              <a:t>es la teoría metafísica que dicta que todo lo que existe lo hace de manera necesaria, i.e. que necesariamente </a:t>
            </a:r>
            <a:r>
              <a:rPr lang="es-CL" sz="1800" i="1" dirty="0">
                <a:latin typeface="Times New Roman" panose="02020603050405020304" pitchFamily="18" charset="0"/>
                <a:ea typeface="Aptos" panose="020B0004020202020204" pitchFamily="34" charset="0"/>
              </a:rPr>
              <a:t>todo</a:t>
            </a:r>
            <a:r>
              <a:rPr lang="es-CL" sz="1800" dirty="0">
                <a:latin typeface="Times New Roman" panose="02020603050405020304" pitchFamily="18" charset="0"/>
                <a:ea typeface="Aptos" panose="020B0004020202020204" pitchFamily="34" charset="0"/>
              </a:rPr>
              <a:t> ha de ser necesariamente </a:t>
            </a:r>
            <a:r>
              <a:rPr lang="es-CL" sz="1800" i="1" dirty="0">
                <a:latin typeface="Times New Roman" panose="02020603050405020304" pitchFamily="18" charset="0"/>
                <a:ea typeface="Aptos" panose="020B0004020202020204" pitchFamily="34" charset="0"/>
              </a:rPr>
              <a:t>algo.</a:t>
            </a:r>
          </a:p>
          <a:p>
            <a:pPr algn="just"/>
            <a:r>
              <a:rPr lang="es-CL" sz="1800" dirty="0">
                <a:latin typeface="Times New Roman" panose="02020603050405020304" pitchFamily="18" charset="0"/>
                <a:ea typeface="Aptos" panose="020B0004020202020204" pitchFamily="34" charset="0"/>
              </a:rPr>
              <a:t>Timothy Williamson (2013) ha definido el necesitismo (</a:t>
            </a:r>
            <a:r>
              <a:rPr lang="es-CL" sz="1800" i="1" dirty="0">
                <a:latin typeface="Times New Roman" panose="02020603050405020304" pitchFamily="18" charset="0"/>
                <a:ea typeface="Aptos" panose="020B0004020202020204" pitchFamily="34" charset="0"/>
              </a:rPr>
              <a:t>necessitism</a:t>
            </a:r>
            <a:r>
              <a:rPr lang="es-CL" sz="1800" dirty="0">
                <a:latin typeface="Times New Roman" panose="02020603050405020304" pitchFamily="18" charset="0"/>
                <a:ea typeface="Aptos" panose="020B0004020202020204" pitchFamily="34" charset="0"/>
              </a:rPr>
              <a:t>)</a:t>
            </a:r>
            <a:r>
              <a:rPr lang="es-CL" sz="1800" i="1" dirty="0">
                <a:latin typeface="Times New Roman" panose="02020603050405020304" pitchFamily="18" charset="0"/>
                <a:ea typeface="Aptos" panose="020B0004020202020204" pitchFamily="34" charset="0"/>
              </a:rPr>
              <a:t> </a:t>
            </a:r>
            <a:r>
              <a:rPr lang="es-CL" sz="1800" dirty="0">
                <a:latin typeface="Times New Roman" panose="02020603050405020304" pitchFamily="18" charset="0"/>
                <a:ea typeface="Aptos" panose="020B0004020202020204" pitchFamily="34" charset="0"/>
              </a:rPr>
              <a:t>como la doctrina metafísica que postula la necesidad de la ontología; esto es, la necesidad de que haya todo</a:t>
            </a:r>
            <a:r>
              <a:rPr lang="es-CL" sz="1800" i="1" dirty="0">
                <a:latin typeface="Times New Roman" panose="02020603050405020304" pitchFamily="18" charset="0"/>
                <a:ea typeface="Aptos" panose="020B0004020202020204" pitchFamily="34" charset="0"/>
              </a:rPr>
              <a:t> </a:t>
            </a:r>
            <a:r>
              <a:rPr lang="es-CL" sz="1800" dirty="0">
                <a:latin typeface="Times New Roman" panose="02020603050405020304" pitchFamily="18" charset="0"/>
                <a:ea typeface="Aptos" panose="020B0004020202020204" pitchFamily="34" charset="0"/>
              </a:rPr>
              <a:t>lo que hay. Ello equivale al principio NNE, que dicta «la necesaria necesidad del ente: □Ɐ</a:t>
            </a:r>
            <a:r>
              <a:rPr lang="es-CL" sz="1800" i="1" dirty="0" err="1">
                <a:latin typeface="Times New Roman" panose="02020603050405020304" pitchFamily="18" charset="0"/>
                <a:ea typeface="Aptos" panose="020B0004020202020204" pitchFamily="34" charset="0"/>
              </a:rPr>
              <a:t>x</a:t>
            </a:r>
            <a:r>
              <a:rPr lang="es-CL" sz="1800" dirty="0" err="1">
                <a:latin typeface="Times New Roman" panose="02020603050405020304" pitchFamily="18" charset="0"/>
                <a:ea typeface="Aptos" panose="020B0004020202020204" pitchFamily="34" charset="0"/>
              </a:rPr>
              <a:t>□Ǝ</a:t>
            </a:r>
            <a:r>
              <a:rPr lang="es-CL" sz="1800" i="1" dirty="0" err="1">
                <a:latin typeface="Times New Roman" panose="02020603050405020304" pitchFamily="18" charset="0"/>
                <a:ea typeface="Aptos" panose="020B0004020202020204" pitchFamily="34" charset="0"/>
              </a:rPr>
              <a:t>y</a:t>
            </a:r>
            <a:r>
              <a:rPr lang="es-CL" sz="1800" dirty="0">
                <a:latin typeface="Times New Roman" panose="02020603050405020304" pitchFamily="18" charset="0"/>
                <a:ea typeface="Aptos" panose="020B0004020202020204" pitchFamily="34" charset="0"/>
              </a:rPr>
              <a:t> (</a:t>
            </a:r>
            <a:r>
              <a:rPr lang="es-CL" sz="1800" i="1" dirty="0">
                <a:latin typeface="Times New Roman" panose="02020603050405020304" pitchFamily="18" charset="0"/>
                <a:ea typeface="Aptos" panose="020B0004020202020204" pitchFamily="34" charset="0"/>
              </a:rPr>
              <a:t>x</a:t>
            </a:r>
            <a:r>
              <a:rPr lang="es-CL" sz="1800" dirty="0">
                <a:latin typeface="Times New Roman" panose="02020603050405020304" pitchFamily="18" charset="0"/>
                <a:ea typeface="Aptos" panose="020B0004020202020204" pitchFamily="34" charset="0"/>
              </a:rPr>
              <a:t>=</a:t>
            </a:r>
            <a:r>
              <a:rPr lang="es-CL" sz="1800" i="1" dirty="0">
                <a:latin typeface="Times New Roman" panose="02020603050405020304" pitchFamily="18" charset="0"/>
                <a:ea typeface="Aptos" panose="020B0004020202020204" pitchFamily="34" charset="0"/>
              </a:rPr>
              <a:t>y</a:t>
            </a:r>
            <a:r>
              <a:rPr lang="es-CL" sz="1800" dirty="0">
                <a:latin typeface="Times New Roman" panose="02020603050405020304" pitchFamily="18" charset="0"/>
                <a:ea typeface="Aptos" panose="020B0004020202020204" pitchFamily="34" charset="0"/>
              </a:rPr>
              <a:t>)» (38). </a:t>
            </a:r>
            <a:endParaRPr lang="es-CL" sz="1800" i="1" dirty="0">
              <a:latin typeface="Times New Roman" panose="02020603050405020304" pitchFamily="18" charset="0"/>
              <a:ea typeface="Aptos" panose="020B0004020202020204" pitchFamily="34" charset="0"/>
            </a:endParaRPr>
          </a:p>
          <a:p>
            <a:pPr algn="just"/>
            <a:r>
              <a:rPr lang="es-CL" sz="1800" dirty="0">
                <a:latin typeface="Times New Roman" panose="02020603050405020304" pitchFamily="18" charset="0"/>
                <a:ea typeface="Aptos" panose="020B0004020202020204" pitchFamily="34" charset="0"/>
              </a:rPr>
              <a:t>Por mi parte, prefiero abordar esta teoría como la perspectiva que dicta que, necesariamente, si es posible que una condición sea satisfecha, entonces hay algo que puede satisfacerla (volveremos a esto último más adelante)</a:t>
            </a:r>
            <a:r>
              <a:rPr lang="es-CL" sz="1800" i="1" dirty="0">
                <a:latin typeface="Times New Roman" panose="02020603050405020304" pitchFamily="18" charset="0"/>
                <a:ea typeface="Aptos" panose="020B0004020202020204" pitchFamily="34" charset="0"/>
              </a:rPr>
              <a:t>.</a:t>
            </a:r>
          </a:p>
          <a:p>
            <a:pPr marL="0" indent="0">
              <a:buFont typeface="Arial" panose="020B0604020202020204" pitchFamily="34" charset="0"/>
              <a:buNone/>
            </a:pPr>
            <a:endParaRPr lang="es-CL" dirty="0"/>
          </a:p>
        </p:txBody>
      </p:sp>
      <p:sp>
        <p:nvSpPr>
          <p:cNvPr id="10" name="Título 1">
            <a:extLst>
              <a:ext uri="{FF2B5EF4-FFF2-40B4-BE49-F238E27FC236}">
                <a16:creationId xmlns:a16="http://schemas.microsoft.com/office/drawing/2014/main" id="{30A7D38C-8126-9D84-2FF9-39DD8935725D}"/>
              </a:ext>
            </a:extLst>
          </p:cNvPr>
          <p:cNvSpPr>
            <a:spLocks noGrp="1"/>
          </p:cNvSpPr>
          <p:nvPr>
            <p:ph type="title"/>
          </p:nvPr>
        </p:nvSpPr>
        <p:spPr>
          <a:xfrm>
            <a:off x="1617324" y="925799"/>
            <a:ext cx="10449784" cy="1265928"/>
          </a:xfrm>
        </p:spPr>
        <p:txBody>
          <a:bodyPr/>
          <a:lstStyle/>
          <a:p>
            <a:r>
              <a:rPr lang="es-CL" dirty="0"/>
              <a:t>El necesitismo</a:t>
            </a:r>
          </a:p>
        </p:txBody>
      </p:sp>
    </p:spTree>
    <p:extLst>
      <p:ext uri="{BB962C8B-B14F-4D97-AF65-F5344CB8AC3E}">
        <p14:creationId xmlns:p14="http://schemas.microsoft.com/office/powerpoint/2010/main" val="3667470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7ECCA8-37D3-658B-A3A9-644EFF5F029F}"/>
              </a:ext>
            </a:extLst>
          </p:cNvPr>
          <p:cNvSpPr>
            <a:spLocks noGrp="1"/>
          </p:cNvSpPr>
          <p:nvPr>
            <p:ph type="title"/>
          </p:nvPr>
        </p:nvSpPr>
        <p:spPr>
          <a:xfrm>
            <a:off x="1620992" y="892056"/>
            <a:ext cx="10449784" cy="1265928"/>
          </a:xfrm>
        </p:spPr>
        <p:txBody>
          <a:bodyPr/>
          <a:lstStyle/>
          <a:p>
            <a:r>
              <a:rPr lang="es-CL" dirty="0"/>
              <a:t>El necesitismo</a:t>
            </a:r>
          </a:p>
        </p:txBody>
      </p:sp>
      <p:sp>
        <p:nvSpPr>
          <p:cNvPr id="3" name="Marcador de contenido 2">
            <a:extLst>
              <a:ext uri="{FF2B5EF4-FFF2-40B4-BE49-F238E27FC236}">
                <a16:creationId xmlns:a16="http://schemas.microsoft.com/office/drawing/2014/main" id="{E6A27BC8-5585-5810-D0FF-A054A332251A}"/>
              </a:ext>
            </a:extLst>
          </p:cNvPr>
          <p:cNvSpPr>
            <a:spLocks noGrp="1"/>
          </p:cNvSpPr>
          <p:nvPr>
            <p:ph idx="1"/>
          </p:nvPr>
        </p:nvSpPr>
        <p:spPr>
          <a:xfrm>
            <a:off x="1614897" y="2157984"/>
            <a:ext cx="10336309" cy="3903819"/>
          </a:xfrm>
        </p:spPr>
        <p:txBody>
          <a:bodyPr>
            <a:normAutofit/>
          </a:bodyPr>
          <a:lstStyle/>
          <a:p>
            <a:pPr algn="just"/>
            <a:r>
              <a:rPr lang="es-ES" sz="1800" dirty="0">
                <a:latin typeface="Times New Roman" panose="02020603050405020304" pitchFamily="18" charset="0"/>
                <a:cs typeface="Times New Roman" panose="02020603050405020304" pitchFamily="18" charset="0"/>
              </a:rPr>
              <a:t>«Lo que pretende sostener NNE no es simplemente que los objetos que existen de hecho son necesarios (una tesis difícil de motivar de manera independiente), </a:t>
            </a:r>
            <a:r>
              <a:rPr lang="es-ES" sz="1800" i="1" dirty="0">
                <a:latin typeface="Times New Roman" panose="02020603050405020304" pitchFamily="18" charset="0"/>
                <a:cs typeface="Times New Roman" panose="02020603050405020304" pitchFamily="18" charset="0"/>
              </a:rPr>
              <a:t>sino que qué objetos existan es un hecho necesario, invariante según cómo sean las cosas</a:t>
            </a:r>
            <a:r>
              <a:rPr lang="es-ES" sz="1800" dirty="0">
                <a:latin typeface="Times New Roman" panose="02020603050405020304" pitchFamily="18" charset="0"/>
                <a:cs typeface="Times New Roman" panose="02020603050405020304" pitchFamily="18" charset="0"/>
              </a:rPr>
              <a:t>» (Alvarado, 2017, 272. Destacado propio).</a:t>
            </a:r>
          </a:p>
          <a:p>
            <a:pPr algn="just"/>
            <a:r>
              <a:rPr lang="es-ES" sz="1800" dirty="0">
                <a:latin typeface="Times New Roman" panose="02020603050405020304" pitchFamily="18" charset="0"/>
                <a:cs typeface="Times New Roman" panose="02020603050405020304" pitchFamily="18" charset="0"/>
              </a:rPr>
              <a:t>El necesitismo como el caso limite en el cual, al ser el estatus modal necesario, lo único que no existe es aquello que no puede (o no pudo) haber cumplido condición alguna.</a:t>
            </a:r>
          </a:p>
          <a:p>
            <a:pPr algn="just"/>
            <a:r>
              <a:rPr lang="es-ES" sz="1800" dirty="0">
                <a:latin typeface="Times New Roman" panose="02020603050405020304" pitchFamily="18" charset="0"/>
                <a:cs typeface="Times New Roman" panose="02020603050405020304" pitchFamily="18" charset="0"/>
              </a:rPr>
              <a:t>BF: </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◊Ǝ</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xA</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x</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 → </a:t>
            </a:r>
            <a:r>
              <a:rPr lang="es-CL" sz="1800" kern="100" dirty="0" err="1">
                <a:effectLst/>
                <a:latin typeface="Times New Roman" panose="02020603050405020304" pitchFamily="18" charset="0"/>
                <a:ea typeface="Aptos" panose="020B0004020202020204" pitchFamily="34" charset="0"/>
                <a:cs typeface="Arial" panose="020B0604020202020204" pitchFamily="34" charset="0"/>
              </a:rPr>
              <a:t>Ǝ</a:t>
            </a:r>
            <a:r>
              <a:rPr lang="es-CL" sz="1800" i="1" kern="100" dirty="0" err="1">
                <a:effectLst/>
                <a:latin typeface="Times New Roman" panose="02020603050405020304" pitchFamily="18" charset="0"/>
                <a:ea typeface="Aptos" panose="020B0004020202020204" pitchFamily="34" charset="0"/>
                <a:cs typeface="Arial" panose="020B0604020202020204" pitchFamily="34" charset="0"/>
              </a:rPr>
              <a:t>x</a:t>
            </a:r>
            <a:r>
              <a:rPr lang="es-CL" sz="1800" kern="100" dirty="0" err="1">
                <a:effectLst/>
                <a:latin typeface="Times New Roman" panose="02020603050405020304" pitchFamily="18" charset="0"/>
                <a:ea typeface="Aptos" panose="020B0004020202020204" pitchFamily="34" charset="0"/>
                <a:cs typeface="Arial" panose="020B0604020202020204" pitchFamily="34" charset="0"/>
              </a:rPr>
              <a:t>◊</a:t>
            </a:r>
            <a:r>
              <a:rPr lang="es-CL" sz="1800" i="1" kern="100" dirty="0" err="1">
                <a:effectLst/>
                <a:latin typeface="Times New Roman" panose="02020603050405020304" pitchFamily="18" charset="0"/>
                <a:ea typeface="Aptos" panose="020B0004020202020204" pitchFamily="34" charset="0"/>
                <a:cs typeface="Arial" panose="020B0604020202020204" pitchFamily="34" charset="0"/>
              </a:rPr>
              <a:t>A</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x</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endParaRPr lang="es-ES" sz="1800" dirty="0">
              <a:latin typeface="Times New Roman" panose="02020603050405020304" pitchFamily="18" charset="0"/>
              <a:cs typeface="Times New Roman" panose="02020603050405020304" pitchFamily="18" charset="0"/>
            </a:endParaRPr>
          </a:p>
          <a:p>
            <a:pPr algn="just"/>
            <a:r>
              <a:rPr lang="es-ES" sz="1800" dirty="0">
                <a:latin typeface="Times New Roman" panose="02020603050405020304" pitchFamily="18" charset="0"/>
                <a:cs typeface="Times New Roman" panose="02020603050405020304" pitchFamily="18" charset="0"/>
              </a:rPr>
              <a:t>CBF: </a:t>
            </a:r>
            <a:r>
              <a:rPr lang="es-CL" sz="1800" kern="100" dirty="0" err="1">
                <a:effectLst/>
                <a:latin typeface="Times New Roman" panose="02020603050405020304" pitchFamily="18" charset="0"/>
                <a:ea typeface="Aptos" panose="020B0004020202020204" pitchFamily="34" charset="0"/>
                <a:cs typeface="Arial" panose="020B0604020202020204" pitchFamily="34" charset="0"/>
              </a:rPr>
              <a:t>Ǝ</a:t>
            </a:r>
            <a:r>
              <a:rPr lang="es-CL" sz="1800" i="1" kern="100" dirty="0" err="1">
                <a:effectLst/>
                <a:latin typeface="Times New Roman" panose="02020603050405020304" pitchFamily="18" charset="0"/>
                <a:ea typeface="Aptos" panose="020B0004020202020204" pitchFamily="34" charset="0"/>
                <a:cs typeface="Arial" panose="020B0604020202020204" pitchFamily="34" charset="0"/>
              </a:rPr>
              <a:t>x</a:t>
            </a:r>
            <a:r>
              <a:rPr lang="es-CL" sz="1800" kern="100" dirty="0" err="1">
                <a:effectLst/>
                <a:latin typeface="Times New Roman" panose="02020603050405020304" pitchFamily="18" charset="0"/>
                <a:ea typeface="Aptos" panose="020B0004020202020204" pitchFamily="34" charset="0"/>
                <a:cs typeface="Arial" panose="020B0604020202020204" pitchFamily="34" charset="0"/>
              </a:rPr>
              <a:t>◊</a:t>
            </a:r>
            <a:r>
              <a:rPr lang="es-CL" sz="1800" i="1" kern="100" dirty="0" err="1">
                <a:effectLst/>
                <a:latin typeface="Times New Roman" panose="02020603050405020304" pitchFamily="18" charset="0"/>
                <a:ea typeface="Aptos" panose="020B0004020202020204" pitchFamily="34" charset="0"/>
                <a:cs typeface="Arial" panose="020B0604020202020204" pitchFamily="34" charset="0"/>
              </a:rPr>
              <a:t>A</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x</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 → ◊Ǝ</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xA</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x</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endParaRPr lang="es-CL" sz="1800" kern="100" dirty="0">
              <a:effectLst/>
              <a:latin typeface="Aptos" panose="020B0004020202020204" pitchFamily="34" charset="0"/>
              <a:ea typeface="Aptos" panose="020B0004020202020204" pitchFamily="34" charset="0"/>
              <a:cs typeface="Arial" panose="020B0604020202020204" pitchFamily="34" charset="0"/>
            </a:endParaRPr>
          </a:p>
        </p:txBody>
      </p:sp>
      <p:sp>
        <p:nvSpPr>
          <p:cNvPr id="5" name="Marcador de pie de página 4">
            <a:extLst>
              <a:ext uri="{FF2B5EF4-FFF2-40B4-BE49-F238E27FC236}">
                <a16:creationId xmlns:a16="http://schemas.microsoft.com/office/drawing/2014/main" id="{DC5BD4DF-DA69-F74B-4451-F73E073246C4}"/>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85981F28-0321-AC1F-3059-5205A2828FDA}"/>
              </a:ext>
            </a:extLst>
          </p:cNvPr>
          <p:cNvSpPr>
            <a:spLocks noGrp="1"/>
          </p:cNvSpPr>
          <p:nvPr>
            <p:ph type="sldNum" sz="quarter" idx="12"/>
          </p:nvPr>
        </p:nvSpPr>
        <p:spPr/>
        <p:txBody>
          <a:bodyPr/>
          <a:lstStyle/>
          <a:p>
            <a:fld id="{C68AC1EC-23E2-4F0E-A5A4-674EC8DB954E}" type="slidenum">
              <a:rPr lang="en-US" smtClean="0"/>
              <a:t>4</a:t>
            </a:fld>
            <a:endParaRPr lang="en-US"/>
          </a:p>
        </p:txBody>
      </p:sp>
      <p:sp>
        <p:nvSpPr>
          <p:cNvPr id="7" name="Marcador de contenido 2">
            <a:extLst>
              <a:ext uri="{FF2B5EF4-FFF2-40B4-BE49-F238E27FC236}">
                <a16:creationId xmlns:a16="http://schemas.microsoft.com/office/drawing/2014/main" id="{A6986F27-1199-CF17-2158-46E1177473BE}"/>
              </a:ext>
            </a:extLst>
          </p:cNvPr>
          <p:cNvSpPr txBox="1">
            <a:spLocks/>
          </p:cNvSpPr>
          <p:nvPr/>
        </p:nvSpPr>
        <p:spPr>
          <a:xfrm>
            <a:off x="134655"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a:solidFill>
                  <a:schemeClr val="tx2">
                    <a:lumMod val="50000"/>
                    <a:lumOff val="50000"/>
                  </a:schemeClr>
                </a:solidFill>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a:solidFill>
                  <a:schemeClr val="tx2">
                    <a:lumMod val="50000"/>
                    <a:lumOff val="50000"/>
                  </a:schemeClr>
                </a:solidFill>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89703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19EF769-7CF2-8F96-C872-B922034C1798}"/>
              </a:ext>
            </a:extLst>
          </p:cNvPr>
          <p:cNvSpPr>
            <a:spLocks noGrp="1"/>
          </p:cNvSpPr>
          <p:nvPr>
            <p:ph type="title"/>
          </p:nvPr>
        </p:nvSpPr>
        <p:spPr>
          <a:xfrm>
            <a:off x="1749552" y="1099873"/>
            <a:ext cx="10449784" cy="1265928"/>
          </a:xfrm>
        </p:spPr>
        <p:txBody>
          <a:bodyPr/>
          <a:lstStyle/>
          <a:p>
            <a:r>
              <a:rPr lang="es-CL" dirty="0"/>
              <a:t>La negación del principio anterior</a:t>
            </a:r>
          </a:p>
        </p:txBody>
      </p:sp>
      <p:sp>
        <p:nvSpPr>
          <p:cNvPr id="3" name="Marcador de contenido 2">
            <a:extLst>
              <a:ext uri="{FF2B5EF4-FFF2-40B4-BE49-F238E27FC236}">
                <a16:creationId xmlns:a16="http://schemas.microsoft.com/office/drawing/2014/main" id="{B765CCAE-7684-8F93-0D7E-A0A82A51E2BD}"/>
              </a:ext>
            </a:extLst>
          </p:cNvPr>
          <p:cNvSpPr>
            <a:spLocks noGrp="1"/>
          </p:cNvSpPr>
          <p:nvPr>
            <p:ph idx="1"/>
          </p:nvPr>
        </p:nvSpPr>
        <p:spPr>
          <a:xfrm>
            <a:off x="1749552" y="2452531"/>
            <a:ext cx="10201654" cy="3903819"/>
          </a:xfrm>
        </p:spPr>
        <p:txBody>
          <a:bodyPr/>
          <a:lstStyle/>
          <a:p>
            <a:pPr algn="just"/>
            <a:r>
              <a:rPr lang="es-CL" sz="1800" dirty="0">
                <a:latin typeface="Times New Roman" panose="02020603050405020304" pitchFamily="18" charset="0"/>
                <a:cs typeface="Times New Roman" panose="02020603050405020304" pitchFamily="18" charset="0"/>
              </a:rPr>
              <a:t>Contigentismo</a:t>
            </a:r>
          </a:p>
          <a:p>
            <a:pPr algn="just"/>
            <a:r>
              <a:rPr lang="es-CL" sz="1800" kern="100" dirty="0">
                <a:effectLst/>
                <a:latin typeface="Times New Roman" panose="02020603050405020304" pitchFamily="18" charset="0"/>
                <a:ea typeface="Aptos" panose="020B0004020202020204" pitchFamily="34" charset="0"/>
                <a:cs typeface="Arial" panose="020B0604020202020204" pitchFamily="34" charset="0"/>
              </a:rPr>
              <a:t>Por el lado contrario, el </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contingentismo </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es la doctrina metafísica que postula la contingencia de la ontología; esto es, la negación del principio anterior. En términos informales, el carácter que guía esta es que no todo es, de hecho, necesariamente algo: hay cosas que perfectamente pudieron no haber sido y, conversamente, otras que no son pero que pudieron haberlo hecho.</a:t>
            </a:r>
          </a:p>
          <a:p>
            <a:pPr algn="just"/>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kern="100" dirty="0" err="1">
                <a:effectLst/>
                <a:latin typeface="Times New Roman" panose="02020603050405020304" pitchFamily="18" charset="0"/>
                <a:ea typeface="Aptos" panose="020B0004020202020204" pitchFamily="34" charset="0"/>
                <a:cs typeface="Arial" panose="020B0604020202020204" pitchFamily="34" charset="0"/>
              </a:rPr>
              <a:t>Ǝ</a:t>
            </a:r>
            <a:r>
              <a:rPr lang="es-CL" sz="1800" i="1" kern="100" dirty="0" err="1">
                <a:effectLst/>
                <a:latin typeface="Times New Roman" panose="02020603050405020304" pitchFamily="18" charset="0"/>
                <a:ea typeface="Aptos" panose="020B0004020202020204" pitchFamily="34" charset="0"/>
                <a:cs typeface="Arial" panose="020B0604020202020204" pitchFamily="34" charset="0"/>
              </a:rPr>
              <a:t>x</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Ɐ</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y </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x=y</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p>
          <a:p>
            <a:pPr algn="just"/>
            <a:r>
              <a:rPr lang="es-CL" sz="1800" kern="100" dirty="0">
                <a:effectLst/>
                <a:latin typeface="Times New Roman" panose="02020603050405020304" pitchFamily="18" charset="0"/>
                <a:ea typeface="Aptos" panose="020B0004020202020204" pitchFamily="34" charset="0"/>
                <a:cs typeface="Arial" panose="020B0604020202020204" pitchFamily="34" charset="0"/>
              </a:rPr>
              <a:t>La posibilidad de que haya algo que podría no existir. Esto es: la existencia contingente</a:t>
            </a:r>
          </a:p>
          <a:p>
            <a:pPr algn="just"/>
            <a:endParaRPr lang="es-CL" sz="1800" kern="100" dirty="0">
              <a:effectLst/>
              <a:latin typeface="Times New Roman" panose="02020603050405020304" pitchFamily="18" charset="0"/>
              <a:ea typeface="Aptos" panose="020B0004020202020204" pitchFamily="34" charset="0"/>
              <a:cs typeface="Arial" panose="020B0604020202020204" pitchFamily="34" charset="0"/>
            </a:endParaRPr>
          </a:p>
          <a:p>
            <a:endParaRPr lang="es-CL" sz="1800" kern="100" dirty="0">
              <a:latin typeface="Times New Roman" panose="02020603050405020304" pitchFamily="18" charset="0"/>
              <a:ea typeface="Aptos" panose="020B0004020202020204" pitchFamily="34" charset="0"/>
              <a:cs typeface="Arial" panose="020B0604020202020204" pitchFamily="34" charset="0"/>
            </a:endParaRPr>
          </a:p>
          <a:p>
            <a:endParaRPr lang="es-CL" sz="1800" kern="100" dirty="0">
              <a:effectLst/>
              <a:latin typeface="Aptos" panose="020B0004020202020204" pitchFamily="34" charset="0"/>
              <a:ea typeface="Aptos" panose="020B0004020202020204" pitchFamily="34" charset="0"/>
              <a:cs typeface="Arial" panose="020B0604020202020204" pitchFamily="34" charset="0"/>
            </a:endParaRPr>
          </a:p>
          <a:p>
            <a:endParaRPr lang="es-CL" dirty="0"/>
          </a:p>
        </p:txBody>
      </p:sp>
      <p:sp>
        <p:nvSpPr>
          <p:cNvPr id="5" name="Marcador de pie de página 4">
            <a:extLst>
              <a:ext uri="{FF2B5EF4-FFF2-40B4-BE49-F238E27FC236}">
                <a16:creationId xmlns:a16="http://schemas.microsoft.com/office/drawing/2014/main" id="{6EF99AA2-80E3-4769-9890-0EBEE334EAEC}"/>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B0AB594E-F074-7F62-8BD0-0833F8257EC2}"/>
              </a:ext>
            </a:extLst>
          </p:cNvPr>
          <p:cNvSpPr>
            <a:spLocks noGrp="1"/>
          </p:cNvSpPr>
          <p:nvPr>
            <p:ph type="sldNum" sz="quarter" idx="12"/>
          </p:nvPr>
        </p:nvSpPr>
        <p:spPr/>
        <p:txBody>
          <a:bodyPr/>
          <a:lstStyle/>
          <a:p>
            <a:fld id="{C68AC1EC-23E2-4F0E-A5A4-674EC8DB954E}" type="slidenum">
              <a:rPr lang="en-US" smtClean="0"/>
              <a:t>5</a:t>
            </a:fld>
            <a:endParaRPr lang="en-US"/>
          </a:p>
        </p:txBody>
      </p:sp>
      <p:sp>
        <p:nvSpPr>
          <p:cNvPr id="7" name="Marcador de contenido 2">
            <a:extLst>
              <a:ext uri="{FF2B5EF4-FFF2-40B4-BE49-F238E27FC236}">
                <a16:creationId xmlns:a16="http://schemas.microsoft.com/office/drawing/2014/main" id="{67795649-BEAD-694C-3B84-61E3F7939AEC}"/>
              </a:ext>
            </a:extLst>
          </p:cNvPr>
          <p:cNvSpPr txBox="1">
            <a:spLocks/>
          </p:cNvSpPr>
          <p:nvPr/>
        </p:nvSpPr>
        <p:spPr>
          <a:xfrm>
            <a:off x="138062"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17185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D09AA4D-0FCE-2A6D-03CF-1244039447D9}"/>
              </a:ext>
            </a:extLst>
          </p:cNvPr>
          <p:cNvSpPr>
            <a:spLocks noGrp="1"/>
          </p:cNvSpPr>
          <p:nvPr>
            <p:ph type="title"/>
          </p:nvPr>
        </p:nvSpPr>
        <p:spPr>
          <a:xfrm>
            <a:off x="1614897" y="1100008"/>
            <a:ext cx="10449784" cy="1265928"/>
          </a:xfrm>
        </p:spPr>
        <p:txBody>
          <a:bodyPr/>
          <a:lstStyle/>
          <a:p>
            <a:r>
              <a:rPr lang="es-CL" dirty="0"/>
              <a:t>Necesitismo de orden superior</a:t>
            </a:r>
          </a:p>
        </p:txBody>
      </p:sp>
      <p:sp>
        <p:nvSpPr>
          <p:cNvPr id="3" name="Marcador de contenido 2">
            <a:extLst>
              <a:ext uri="{FF2B5EF4-FFF2-40B4-BE49-F238E27FC236}">
                <a16:creationId xmlns:a16="http://schemas.microsoft.com/office/drawing/2014/main" id="{F0EC8D47-4AEA-D833-23C3-FF2037330B45}"/>
              </a:ext>
            </a:extLst>
          </p:cNvPr>
          <p:cNvSpPr>
            <a:spLocks noGrp="1"/>
          </p:cNvSpPr>
          <p:nvPr>
            <p:ph idx="1"/>
          </p:nvPr>
        </p:nvSpPr>
        <p:spPr>
          <a:xfrm>
            <a:off x="1613656" y="2365936"/>
            <a:ext cx="10337550" cy="3903819"/>
          </a:xfrm>
        </p:spPr>
        <p:txBody>
          <a:bodyPr>
            <a:normAutofit/>
          </a:bodyPr>
          <a:lstStyle/>
          <a:p>
            <a:pPr algn="just"/>
            <a:r>
              <a:rPr lang="es-CL" sz="1800" dirty="0">
                <a:latin typeface="Times New Roman" panose="02020603050405020304" pitchFamily="18" charset="0"/>
                <a:cs typeface="Times New Roman" panose="02020603050405020304" pitchFamily="18" charset="0"/>
              </a:rPr>
              <a:t>Requiere, obviamente, introducir variables de orden superior: </a:t>
            </a:r>
            <a:r>
              <a:rPr lang="es-CL" sz="1800" i="1" dirty="0">
                <a:latin typeface="Times New Roman" panose="02020603050405020304" pitchFamily="18" charset="0"/>
                <a:cs typeface="Times New Roman" panose="02020603050405020304" pitchFamily="18" charset="0"/>
              </a:rPr>
              <a:t>X, Y, Z.</a:t>
            </a:r>
          </a:p>
          <a:p>
            <a:pPr algn="just"/>
            <a:r>
              <a:rPr lang="es-CL" sz="1800" dirty="0">
                <a:latin typeface="Times New Roman" panose="02020603050405020304" pitchFamily="18" charset="0"/>
                <a:cs typeface="Times New Roman" panose="02020603050405020304" pitchFamily="18" charset="0"/>
              </a:rPr>
              <a:t>Propiedades que tienen como rango objetos, a través de una relación llamada </a:t>
            </a:r>
            <a:r>
              <a:rPr lang="es-CL" sz="1800" i="1" dirty="0">
                <a:latin typeface="Times New Roman" panose="02020603050405020304" pitchFamily="18" charset="0"/>
                <a:cs typeface="Times New Roman" panose="02020603050405020304" pitchFamily="18" charset="0"/>
              </a:rPr>
              <a:t>instansiación.</a:t>
            </a:r>
          </a:p>
          <a:p>
            <a:pPr algn="just"/>
            <a:r>
              <a:rPr lang="es-CL" sz="1800" dirty="0">
                <a:latin typeface="Times New Roman" panose="02020603050405020304" pitchFamily="18" charset="0"/>
                <a:cs typeface="Times New Roman" panose="02020603050405020304" pitchFamily="18" charset="0"/>
              </a:rPr>
              <a:t>Identidad como coextensividad necesaria</a:t>
            </a:r>
            <a:r>
              <a:rPr lang="es-ES" sz="1800" dirty="0">
                <a:latin typeface="Times New Roman" panose="02020603050405020304" pitchFamily="18" charset="0"/>
                <a:cs typeface="Times New Roman" panose="02020603050405020304" pitchFamily="18" charset="0"/>
              </a:rPr>
              <a:t>: ∀</a:t>
            </a:r>
            <a:r>
              <a:rPr lang="es-ES" sz="1800" i="1" dirty="0">
                <a:latin typeface="Times New Roman" panose="02020603050405020304" pitchFamily="18" charset="0"/>
                <a:cs typeface="Times New Roman" panose="02020603050405020304" pitchFamily="18" charset="0"/>
              </a:rPr>
              <a:t>X</a:t>
            </a:r>
            <a:r>
              <a:rPr lang="es-ES" sz="1800" dirty="0">
                <a:latin typeface="Times New Roman" panose="02020603050405020304" pitchFamily="18" charset="0"/>
                <a:cs typeface="Times New Roman" panose="02020603050405020304" pitchFamily="18" charset="0"/>
              </a:rPr>
              <a:t>∀</a:t>
            </a:r>
            <a:r>
              <a:rPr lang="es-ES" sz="1800" i="1" dirty="0">
                <a:latin typeface="Times New Roman" panose="02020603050405020304" pitchFamily="18" charset="0"/>
                <a:cs typeface="Times New Roman" panose="02020603050405020304" pitchFamily="18" charset="0"/>
              </a:rPr>
              <a:t>Y</a:t>
            </a:r>
            <a:r>
              <a:rPr lang="es-ES" sz="1800" dirty="0">
                <a:latin typeface="Times New Roman" panose="02020603050405020304" pitchFamily="18" charset="0"/>
                <a:cs typeface="Times New Roman" panose="02020603050405020304" pitchFamily="18" charset="0"/>
              </a:rPr>
              <a:t> [(</a:t>
            </a:r>
            <a:r>
              <a:rPr lang="es-ES" sz="1800" i="1" dirty="0">
                <a:latin typeface="Times New Roman" panose="02020603050405020304" pitchFamily="18" charset="0"/>
                <a:cs typeface="Times New Roman" panose="02020603050405020304" pitchFamily="18" charset="0"/>
              </a:rPr>
              <a:t>X</a:t>
            </a:r>
            <a:r>
              <a:rPr lang="es-ES" sz="1800" dirty="0">
                <a:latin typeface="Times New Roman" panose="02020603050405020304" pitchFamily="18" charset="0"/>
                <a:cs typeface="Times New Roman" panose="02020603050405020304" pitchFamily="18" charset="0"/>
              </a:rPr>
              <a:t> = </a:t>
            </a:r>
            <a:r>
              <a:rPr lang="es-ES" sz="1800" i="1" dirty="0">
                <a:latin typeface="Times New Roman" panose="02020603050405020304" pitchFamily="18" charset="0"/>
                <a:cs typeface="Times New Roman" panose="02020603050405020304" pitchFamily="18" charset="0"/>
              </a:rPr>
              <a:t>Y</a:t>
            </a:r>
            <a:r>
              <a:rPr lang="es-ES" sz="1800" dirty="0">
                <a:latin typeface="Times New Roman" panose="02020603050405020304" pitchFamily="18" charset="0"/>
                <a:cs typeface="Times New Roman" panose="02020603050405020304" pitchFamily="18" charset="0"/>
              </a:rPr>
              <a:t>) ↔ ☐∀</a:t>
            </a:r>
            <a:r>
              <a:rPr lang="es-ES" sz="1800" i="1" dirty="0">
                <a:latin typeface="Times New Roman" panose="02020603050405020304" pitchFamily="18" charset="0"/>
                <a:cs typeface="Times New Roman" panose="02020603050405020304" pitchFamily="18" charset="0"/>
              </a:rPr>
              <a:t>x</a:t>
            </a:r>
            <a:r>
              <a:rPr lang="es-ES" sz="1800" dirty="0">
                <a:latin typeface="Times New Roman" panose="02020603050405020304" pitchFamily="18" charset="0"/>
                <a:cs typeface="Times New Roman" panose="02020603050405020304" pitchFamily="18" charset="0"/>
              </a:rPr>
              <a:t> (</a:t>
            </a:r>
            <a:r>
              <a:rPr lang="es-ES" sz="1800" i="1" dirty="0" err="1">
                <a:latin typeface="Times New Roman" panose="02020603050405020304" pitchFamily="18" charset="0"/>
                <a:cs typeface="Times New Roman" panose="02020603050405020304" pitchFamily="18" charset="0"/>
              </a:rPr>
              <a:t>Xx</a:t>
            </a:r>
            <a:r>
              <a:rPr lang="es-ES" sz="1800" dirty="0">
                <a:latin typeface="Times New Roman" panose="02020603050405020304" pitchFamily="18" charset="0"/>
                <a:cs typeface="Times New Roman" panose="02020603050405020304" pitchFamily="18" charset="0"/>
              </a:rPr>
              <a:t> ↔ </a:t>
            </a:r>
            <a:r>
              <a:rPr lang="es-ES" sz="1800" i="1" dirty="0">
                <a:latin typeface="Times New Roman" panose="02020603050405020304" pitchFamily="18" charset="0"/>
                <a:cs typeface="Times New Roman" panose="02020603050405020304" pitchFamily="18" charset="0"/>
              </a:rPr>
              <a:t>Yx</a:t>
            </a:r>
            <a:r>
              <a:rPr lang="es-ES" sz="1800" dirty="0">
                <a:latin typeface="Times New Roman" panose="02020603050405020304" pitchFamily="18" charset="0"/>
                <a:cs typeface="Times New Roman" panose="02020603050405020304" pitchFamily="18" charset="0"/>
              </a:rPr>
              <a:t>)]</a:t>
            </a:r>
          </a:p>
          <a:p>
            <a:pPr algn="just"/>
            <a:r>
              <a:rPr lang="es-CL" sz="1800" i="1" dirty="0">
                <a:latin typeface="Times New Roman" panose="02020603050405020304" pitchFamily="18" charset="0"/>
                <a:cs typeface="Times New Roman" panose="02020603050405020304" pitchFamily="18" charset="0"/>
              </a:rPr>
              <a:t>(X = Y) → (</a:t>
            </a:r>
            <a:r>
              <a:rPr lang="el-GR" sz="1800" i="1" dirty="0">
                <a:latin typeface="Times New Roman" panose="02020603050405020304" pitchFamily="18" charset="0"/>
                <a:cs typeface="Times New Roman" panose="02020603050405020304" pitchFamily="18" charset="0"/>
              </a:rPr>
              <a:t>α → β)</a:t>
            </a:r>
            <a:r>
              <a:rPr lang="es-CL" sz="1800" i="1" dirty="0">
                <a:latin typeface="Times New Roman" panose="02020603050405020304" pitchFamily="18" charset="0"/>
                <a:cs typeface="Times New Roman" panose="02020603050405020304" pitchFamily="18" charset="0"/>
              </a:rPr>
              <a:t> </a:t>
            </a:r>
            <a:r>
              <a:rPr lang="es-CL" sz="1800" dirty="0">
                <a:latin typeface="Times New Roman" panose="02020603050405020304" pitchFamily="18" charset="0"/>
                <a:cs typeface="Times New Roman" panose="02020603050405020304" pitchFamily="18" charset="0"/>
              </a:rPr>
              <a:t>(Cf. Alvarado, 2017, 278).</a:t>
            </a:r>
            <a:endParaRPr lang="es-CL" sz="1800" i="1" dirty="0">
              <a:latin typeface="Times New Roman" panose="02020603050405020304" pitchFamily="18" charset="0"/>
              <a:cs typeface="Times New Roman" panose="02020603050405020304" pitchFamily="18" charset="0"/>
            </a:endParaRPr>
          </a:p>
          <a:p>
            <a:pPr algn="just"/>
            <a:r>
              <a:rPr lang="es-CL" sz="1800" dirty="0">
                <a:latin typeface="Times New Roman" panose="02020603050405020304" pitchFamily="18" charset="0"/>
                <a:cs typeface="Times New Roman" panose="02020603050405020304" pitchFamily="18" charset="0"/>
              </a:rPr>
              <a:t>Principio </a:t>
            </a:r>
            <a:r>
              <a:rPr lang="es-CL" sz="1800" dirty="0" err="1">
                <a:latin typeface="Times New Roman" panose="02020603050405020304" pitchFamily="18" charset="0"/>
                <a:cs typeface="Times New Roman" panose="02020603050405020304" pitchFamily="18" charset="0"/>
              </a:rPr>
              <a:t>NNEm</a:t>
            </a:r>
            <a:r>
              <a:rPr lang="es-CL" sz="1800" dirty="0">
                <a:latin typeface="Times New Roman" panose="02020603050405020304" pitchFamily="18" charset="0"/>
                <a:cs typeface="Times New Roman" panose="02020603050405020304" pitchFamily="18" charset="0"/>
              </a:rPr>
              <a:t>: □∀</a:t>
            </a:r>
            <a:r>
              <a:rPr lang="es-CL" sz="1800" i="1" dirty="0">
                <a:latin typeface="Times New Roman" panose="02020603050405020304" pitchFamily="18" charset="0"/>
                <a:cs typeface="Times New Roman" panose="02020603050405020304" pitchFamily="18" charset="0"/>
              </a:rPr>
              <a:t>X</a:t>
            </a:r>
            <a:r>
              <a:rPr lang="es-CL" sz="1800" dirty="0">
                <a:latin typeface="Times New Roman" panose="02020603050405020304" pitchFamily="18" charset="0"/>
                <a:cs typeface="Times New Roman" panose="02020603050405020304" pitchFamily="18" charset="0"/>
              </a:rPr>
              <a:t> □∃</a:t>
            </a:r>
            <a:r>
              <a:rPr lang="es-CL" sz="1800" i="1" dirty="0">
                <a:latin typeface="Times New Roman" panose="02020603050405020304" pitchFamily="18" charset="0"/>
                <a:cs typeface="Times New Roman" panose="02020603050405020304" pitchFamily="18" charset="0"/>
              </a:rPr>
              <a:t>Y</a:t>
            </a:r>
            <a:r>
              <a:rPr lang="es-CL" sz="1800" dirty="0">
                <a:latin typeface="Times New Roman" panose="02020603050405020304" pitchFamily="18" charset="0"/>
                <a:cs typeface="Times New Roman" panose="02020603050405020304" pitchFamily="18" charset="0"/>
              </a:rPr>
              <a:t> □∀</a:t>
            </a:r>
            <a:r>
              <a:rPr lang="es-CL" sz="1800" i="1" dirty="0">
                <a:latin typeface="Times New Roman" panose="02020603050405020304" pitchFamily="18" charset="0"/>
                <a:cs typeface="Times New Roman" panose="02020603050405020304" pitchFamily="18" charset="0"/>
              </a:rPr>
              <a:t>x</a:t>
            </a:r>
            <a:r>
              <a:rPr lang="es-CL" sz="1800" dirty="0">
                <a:latin typeface="Times New Roman" panose="02020603050405020304" pitchFamily="18" charset="0"/>
                <a:cs typeface="Times New Roman" panose="02020603050405020304" pitchFamily="18" charset="0"/>
              </a:rPr>
              <a:t> (</a:t>
            </a:r>
            <a:r>
              <a:rPr lang="es-CL" sz="1800" i="1" dirty="0">
                <a:latin typeface="Times New Roman" panose="02020603050405020304" pitchFamily="18" charset="0"/>
                <a:cs typeface="Times New Roman" panose="02020603050405020304" pitchFamily="18" charset="0"/>
              </a:rPr>
              <a:t>Xx ↔ Yx</a:t>
            </a:r>
            <a:r>
              <a:rPr lang="es-CL" sz="1800" dirty="0">
                <a:latin typeface="Times New Roman" panose="02020603050405020304" pitchFamily="18" charset="0"/>
                <a:cs typeface="Times New Roman" panose="02020603050405020304" pitchFamily="18" charset="0"/>
              </a:rPr>
              <a:t>)</a:t>
            </a:r>
          </a:p>
          <a:p>
            <a:pPr algn="just"/>
            <a:r>
              <a:rPr lang="es-CL" sz="1800" dirty="0">
                <a:effectLst/>
                <a:latin typeface="Times New Roman" panose="02020603050405020304" pitchFamily="18" charset="0"/>
                <a:ea typeface="Aptos" panose="020B0004020202020204" pitchFamily="34" charset="0"/>
              </a:rPr>
              <a:t>NNE: □Ɐ</a:t>
            </a:r>
            <a:r>
              <a:rPr lang="es-CL" sz="1800" i="1" dirty="0" err="1">
                <a:effectLst/>
                <a:latin typeface="Times New Roman" panose="02020603050405020304" pitchFamily="18" charset="0"/>
                <a:ea typeface="Aptos" panose="020B0004020202020204" pitchFamily="34" charset="0"/>
              </a:rPr>
              <a:t>x</a:t>
            </a:r>
            <a:r>
              <a:rPr lang="es-CL" sz="1800" dirty="0" err="1">
                <a:effectLst/>
                <a:latin typeface="Times New Roman" panose="02020603050405020304" pitchFamily="18" charset="0"/>
                <a:ea typeface="Aptos" panose="020B0004020202020204" pitchFamily="34" charset="0"/>
              </a:rPr>
              <a:t>□Ǝ</a:t>
            </a:r>
            <a:r>
              <a:rPr lang="es-CL" sz="1800" i="1" dirty="0" err="1">
                <a:effectLst/>
                <a:latin typeface="Times New Roman" panose="02020603050405020304" pitchFamily="18" charset="0"/>
                <a:ea typeface="Aptos" panose="020B0004020202020204" pitchFamily="34" charset="0"/>
              </a:rPr>
              <a:t>y</a:t>
            </a:r>
            <a:r>
              <a:rPr lang="es-CL" sz="1800" dirty="0">
                <a:effectLst/>
                <a:latin typeface="Times New Roman" panose="02020603050405020304" pitchFamily="18" charset="0"/>
                <a:ea typeface="Aptos" panose="020B0004020202020204" pitchFamily="34" charset="0"/>
              </a:rPr>
              <a:t> (</a:t>
            </a:r>
            <a:r>
              <a:rPr lang="es-CL" sz="1800" i="1" dirty="0">
                <a:effectLst/>
                <a:latin typeface="Times New Roman" panose="02020603050405020304" pitchFamily="18" charset="0"/>
                <a:ea typeface="Aptos" panose="020B0004020202020204" pitchFamily="34" charset="0"/>
              </a:rPr>
              <a:t>x</a:t>
            </a:r>
            <a:r>
              <a:rPr lang="es-CL" sz="1800" dirty="0">
                <a:effectLst/>
                <a:latin typeface="Times New Roman" panose="02020603050405020304" pitchFamily="18" charset="0"/>
                <a:ea typeface="Aptos" panose="020B0004020202020204" pitchFamily="34" charset="0"/>
              </a:rPr>
              <a:t>=</a:t>
            </a:r>
            <a:r>
              <a:rPr lang="es-CL" sz="1800" i="1" dirty="0">
                <a:effectLst/>
                <a:latin typeface="Times New Roman" panose="02020603050405020304" pitchFamily="18" charset="0"/>
                <a:ea typeface="Aptos" panose="020B0004020202020204" pitchFamily="34" charset="0"/>
              </a:rPr>
              <a:t>y</a:t>
            </a:r>
            <a:r>
              <a:rPr lang="es-CL" sz="1800" dirty="0">
                <a:effectLst/>
                <a:latin typeface="Times New Roman" panose="02020603050405020304" pitchFamily="18" charset="0"/>
                <a:ea typeface="Aptos" panose="020B0004020202020204" pitchFamily="34" charset="0"/>
              </a:rPr>
              <a:t>)</a:t>
            </a:r>
          </a:p>
          <a:p>
            <a:pPr algn="just"/>
            <a:r>
              <a:rPr lang="es-CL" sz="1800" dirty="0" err="1">
                <a:latin typeface="Times New Roman" panose="02020603050405020304" pitchFamily="18" charset="0"/>
                <a:cs typeface="Times New Roman" panose="02020603050405020304" pitchFamily="18" charset="0"/>
              </a:rPr>
              <a:t>NNEm</a:t>
            </a:r>
            <a:r>
              <a:rPr lang="es-CL" sz="1800" dirty="0">
                <a:latin typeface="Times New Roman" panose="02020603050405020304" pitchFamily="18" charset="0"/>
                <a:cs typeface="Times New Roman" panose="02020603050405020304" pitchFamily="18" charset="0"/>
              </a:rPr>
              <a:t> parecería definir la cuestión en favor de las propiedades necesarias</a:t>
            </a:r>
          </a:p>
          <a:p>
            <a:endParaRPr lang="es-CL" sz="1800" dirty="0">
              <a:latin typeface="Times New Roman" panose="02020603050405020304" pitchFamily="18" charset="0"/>
              <a:cs typeface="Times New Roman" panose="02020603050405020304" pitchFamily="18" charset="0"/>
            </a:endParaRPr>
          </a:p>
          <a:p>
            <a:endParaRPr lang="es-CL" sz="1800" dirty="0">
              <a:latin typeface="Times New Roman" panose="02020603050405020304" pitchFamily="18" charset="0"/>
              <a:cs typeface="Times New Roman" panose="02020603050405020304" pitchFamily="18" charset="0"/>
            </a:endParaRPr>
          </a:p>
        </p:txBody>
      </p:sp>
      <p:sp>
        <p:nvSpPr>
          <p:cNvPr id="5" name="Marcador de pie de página 4">
            <a:extLst>
              <a:ext uri="{FF2B5EF4-FFF2-40B4-BE49-F238E27FC236}">
                <a16:creationId xmlns:a16="http://schemas.microsoft.com/office/drawing/2014/main" id="{054EC095-2484-4777-A0BE-E0A7B95E0A61}"/>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326AAE71-EF37-9B00-EED6-BA3AEBFAA6BE}"/>
              </a:ext>
            </a:extLst>
          </p:cNvPr>
          <p:cNvSpPr>
            <a:spLocks noGrp="1"/>
          </p:cNvSpPr>
          <p:nvPr>
            <p:ph type="sldNum" sz="quarter" idx="12"/>
          </p:nvPr>
        </p:nvSpPr>
        <p:spPr/>
        <p:txBody>
          <a:bodyPr/>
          <a:lstStyle/>
          <a:p>
            <a:fld id="{C68AC1EC-23E2-4F0E-A5A4-674EC8DB954E}" type="slidenum">
              <a:rPr lang="en-US" smtClean="0"/>
              <a:t>6</a:t>
            </a:fld>
            <a:endParaRPr lang="en-US"/>
          </a:p>
        </p:txBody>
      </p:sp>
      <p:sp>
        <p:nvSpPr>
          <p:cNvPr id="9" name="Marcador de contenido 2">
            <a:extLst>
              <a:ext uri="{FF2B5EF4-FFF2-40B4-BE49-F238E27FC236}">
                <a16:creationId xmlns:a16="http://schemas.microsoft.com/office/drawing/2014/main" id="{5DFE2206-B74B-0660-17AD-872063CB1458}"/>
              </a:ext>
            </a:extLst>
          </p:cNvPr>
          <p:cNvSpPr txBox="1">
            <a:spLocks/>
          </p:cNvSpPr>
          <p:nvPr/>
        </p:nvSpPr>
        <p:spPr>
          <a:xfrm>
            <a:off x="127319"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0109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CC03DC1-35A1-AE19-457E-8B9899A425F9}"/>
              </a:ext>
            </a:extLst>
          </p:cNvPr>
          <p:cNvSpPr>
            <a:spLocks noGrp="1"/>
          </p:cNvSpPr>
          <p:nvPr>
            <p:ph type="title"/>
          </p:nvPr>
        </p:nvSpPr>
        <p:spPr>
          <a:xfrm>
            <a:off x="1620992" y="860306"/>
            <a:ext cx="10449784" cy="1265928"/>
          </a:xfrm>
        </p:spPr>
        <p:txBody>
          <a:bodyPr/>
          <a:lstStyle/>
          <a:p>
            <a:r>
              <a:rPr lang="es-CL" dirty="0"/>
              <a:t>Dom. constante de intensiones</a:t>
            </a:r>
          </a:p>
        </p:txBody>
      </p:sp>
      <p:sp>
        <p:nvSpPr>
          <p:cNvPr id="3" name="Marcador de contenido 2">
            <a:extLst>
              <a:ext uri="{FF2B5EF4-FFF2-40B4-BE49-F238E27FC236}">
                <a16:creationId xmlns:a16="http://schemas.microsoft.com/office/drawing/2014/main" id="{7B6E2CD3-0057-6211-9D78-2777C745B8B8}"/>
              </a:ext>
            </a:extLst>
          </p:cNvPr>
          <p:cNvSpPr>
            <a:spLocks noGrp="1"/>
          </p:cNvSpPr>
          <p:nvPr>
            <p:ph idx="1"/>
          </p:nvPr>
        </p:nvSpPr>
        <p:spPr>
          <a:xfrm>
            <a:off x="1614897" y="2126234"/>
            <a:ext cx="10336309" cy="4230116"/>
          </a:xfrm>
        </p:spPr>
        <p:txBody>
          <a:bodyPr>
            <a:normAutofit fontScale="92500" lnSpcReduction="10000"/>
          </a:bodyPr>
          <a:lstStyle/>
          <a:p>
            <a:pPr algn="just"/>
            <a:r>
              <a:rPr lang="es-CL" sz="1900" dirty="0">
                <a:latin typeface="Times New Roman" panose="02020603050405020304" pitchFamily="18" charset="0"/>
                <a:cs typeface="Times New Roman" panose="02020603050405020304" pitchFamily="18" charset="0"/>
              </a:rPr>
              <a:t>Una intensión </a:t>
            </a:r>
            <a:r>
              <a:rPr lang="es-CL" sz="1900" i="1" dirty="0">
                <a:latin typeface="Times New Roman" panose="02020603050405020304" pitchFamily="18" charset="0"/>
                <a:cs typeface="Times New Roman" panose="02020603050405020304" pitchFamily="18" charset="0"/>
              </a:rPr>
              <a:t>(sic) </a:t>
            </a:r>
            <a:r>
              <a:rPr lang="es-CL" sz="1900" dirty="0">
                <a:latin typeface="Times New Roman" panose="02020603050405020304" pitchFamily="18" charset="0"/>
                <a:cs typeface="Times New Roman" panose="02020603050405020304" pitchFamily="18" charset="0"/>
              </a:rPr>
              <a:t>es una función que mapea mundos posibles en conjuntos de </a:t>
            </a:r>
            <a:r>
              <a:rPr lang="es-CL" sz="1900" i="1" dirty="0">
                <a:latin typeface="Times New Roman" panose="02020603050405020304" pitchFamily="18" charset="0"/>
                <a:cs typeface="Times New Roman" panose="02020603050405020304" pitchFamily="18" charset="0"/>
              </a:rPr>
              <a:t>n-</a:t>
            </a:r>
            <a:r>
              <a:rPr lang="es-CL" sz="1900" dirty="0">
                <a:latin typeface="Times New Roman" panose="02020603050405020304" pitchFamily="18" charset="0"/>
                <a:cs typeface="Times New Roman" panose="02020603050405020304" pitchFamily="18" charset="0"/>
              </a:rPr>
              <a:t>tuplas de objetos existentes en dom</a:t>
            </a:r>
            <a:r>
              <a:rPr lang="es-CL" sz="1900" i="1" dirty="0">
                <a:latin typeface="Times New Roman" panose="02020603050405020304" pitchFamily="18" charset="0"/>
                <a:cs typeface="Times New Roman" panose="02020603050405020304" pitchFamily="18" charset="0"/>
              </a:rPr>
              <a:t>(w).</a:t>
            </a:r>
            <a:r>
              <a:rPr lang="es-CL" sz="1900" dirty="0">
                <a:latin typeface="Times New Roman" panose="02020603050405020304" pitchFamily="18" charset="0"/>
                <a:cs typeface="Times New Roman" panose="02020603050405020304" pitchFamily="18" charset="0"/>
              </a:rPr>
              <a:t>Intuitivamente, </a:t>
            </a:r>
            <a:r>
              <a:rPr lang="es-CL" sz="1900" i="1" dirty="0" err="1">
                <a:latin typeface="Times New Roman" panose="02020603050405020304" pitchFamily="18" charset="0"/>
                <a:cs typeface="Times New Roman" panose="02020603050405020304" pitchFamily="18" charset="0"/>
              </a:rPr>
              <a:t>Int</a:t>
            </a:r>
            <a:r>
              <a:rPr lang="es-CL" sz="1900" i="1" dirty="0">
                <a:latin typeface="Times New Roman" panose="02020603050405020304" pitchFamily="18" charset="0"/>
                <a:cs typeface="Times New Roman" panose="02020603050405020304" pitchFamily="18" charset="0"/>
              </a:rPr>
              <a:t>(F) </a:t>
            </a:r>
            <a:r>
              <a:rPr lang="es-CL" sz="1900" dirty="0">
                <a:latin typeface="Times New Roman" panose="02020603050405020304" pitchFamily="18" charset="0"/>
                <a:cs typeface="Times New Roman" panose="02020603050405020304" pitchFamily="18" charset="0"/>
              </a:rPr>
              <a:t>es la función que asigna la extensión del predicado en cada mundo posible. Cf. Williamson (2013, 222-223) &amp; Alvarado (2017).</a:t>
            </a:r>
          </a:p>
          <a:p>
            <a:pPr algn="just"/>
            <a:r>
              <a:rPr lang="es-ES" sz="1900" dirty="0">
                <a:latin typeface="Times New Roman" panose="02020603050405020304" pitchFamily="18" charset="0"/>
                <a:cs typeface="Times New Roman" panose="02020603050405020304" pitchFamily="18" charset="0"/>
              </a:rPr>
              <a:t>«La “intensión”, por esto, puede hacer las veces de un universal y lo que se muestre respecto de tales intensiones tendrá valor, mutatis mutandis, para los universales» (</a:t>
            </a:r>
            <a:r>
              <a:rPr lang="es-ES" sz="1900" dirty="0" err="1">
                <a:latin typeface="Times New Roman" panose="02020603050405020304" pitchFamily="18" charset="0"/>
                <a:cs typeface="Times New Roman" panose="02020603050405020304" pitchFamily="18" charset="0"/>
              </a:rPr>
              <a:t>Avarado</a:t>
            </a:r>
            <a:r>
              <a:rPr lang="es-ES" sz="1900" dirty="0">
                <a:latin typeface="Times New Roman" panose="02020603050405020304" pitchFamily="18" charset="0"/>
                <a:cs typeface="Times New Roman" panose="02020603050405020304" pitchFamily="18" charset="0"/>
              </a:rPr>
              <a:t>, 2013, 122).</a:t>
            </a:r>
            <a:endParaRPr lang="es-CL" sz="1900" dirty="0">
              <a:latin typeface="Times New Roman" panose="02020603050405020304" pitchFamily="18" charset="0"/>
              <a:cs typeface="Times New Roman" panose="02020603050405020304" pitchFamily="18" charset="0"/>
            </a:endParaRPr>
          </a:p>
          <a:p>
            <a:pPr algn="just"/>
            <a:r>
              <a:rPr lang="es-CL" sz="1900" dirty="0">
                <a:latin typeface="Times New Roman" panose="02020603050405020304" pitchFamily="18" charset="0"/>
                <a:cs typeface="Times New Roman" panose="02020603050405020304" pitchFamily="18" charset="0"/>
              </a:rPr>
              <a:t>Intensiones deben existir por igual desde la perspectiva de cualquier mundo posible (BF y CBF resultan válidas).</a:t>
            </a:r>
          </a:p>
          <a:p>
            <a:pPr algn="just"/>
            <a:r>
              <a:rPr lang="es-CL" sz="1900" dirty="0">
                <a:latin typeface="Times New Roman" panose="02020603050405020304" pitchFamily="18" charset="0"/>
                <a:cs typeface="Times New Roman" panose="02020603050405020304" pitchFamily="18" charset="0"/>
              </a:rPr>
              <a:t>En un modelo estándar de segundo orden </a:t>
            </a:r>
            <a:r>
              <a:rPr lang="es-CL" sz="1900" i="1" dirty="0">
                <a:latin typeface="Times New Roman" panose="02020603050405020304" pitchFamily="18" charset="0"/>
                <a:cs typeface="Times New Roman" panose="02020603050405020304" pitchFamily="18" charset="0"/>
              </a:rPr>
              <a:t>&lt;W, R, w, D, V&gt;.</a:t>
            </a:r>
          </a:p>
          <a:p>
            <a:pPr algn="just"/>
            <a:r>
              <a:rPr lang="es-CL" sz="1900" i="1" dirty="0">
                <a:latin typeface="Times New Roman" panose="02020603050405020304" pitchFamily="18" charset="0"/>
                <a:cs typeface="Times New Roman" panose="02020603050405020304" pitchFamily="18" charset="0"/>
              </a:rPr>
              <a:t>dom(w)</a:t>
            </a:r>
            <a:r>
              <a:rPr lang="es-CL" sz="1900" dirty="0">
                <a:latin typeface="Times New Roman" panose="02020603050405020304" pitchFamily="18" charset="0"/>
                <a:cs typeface="Times New Roman" panose="02020603050405020304" pitchFamily="18" charset="0"/>
              </a:rPr>
              <a:t> ⊆ </a:t>
            </a:r>
            <a:r>
              <a:rPr lang="es-CL" sz="1900" i="1" dirty="0">
                <a:latin typeface="Times New Roman" panose="02020603050405020304" pitchFamily="18" charset="0"/>
                <a:cs typeface="Times New Roman" panose="02020603050405020304" pitchFamily="18" charset="0"/>
              </a:rPr>
              <a:t>D</a:t>
            </a:r>
          </a:p>
          <a:p>
            <a:pPr algn="just"/>
            <a:r>
              <a:rPr lang="es-ES" sz="1900" i="1" dirty="0">
                <a:latin typeface="Times New Roman" panose="02020603050405020304" pitchFamily="18" charset="0"/>
                <a:cs typeface="Times New Roman" panose="02020603050405020304" pitchFamily="18" charset="0"/>
              </a:rPr>
              <a:t>I: </a:t>
            </a:r>
            <a:r>
              <a:rPr lang="es-ES" sz="1900" dirty="0">
                <a:latin typeface="Times New Roman" panose="02020603050405020304" pitchFamily="18" charset="0"/>
                <a:cs typeface="Times New Roman" panose="02020603050405020304" pitchFamily="18" charset="0"/>
              </a:rPr>
              <a:t>Función que asigna al predicado F, y para cada mundo posible </a:t>
            </a:r>
            <a:r>
              <a:rPr lang="es-ES" sz="1900" i="1" dirty="0">
                <a:latin typeface="Times New Roman" panose="02020603050405020304" pitchFamily="18" charset="0"/>
                <a:cs typeface="Times New Roman" panose="02020603050405020304" pitchFamily="18" charset="0"/>
              </a:rPr>
              <a:t>w,</a:t>
            </a:r>
            <a:r>
              <a:rPr lang="es-ES" sz="1900" dirty="0">
                <a:latin typeface="Times New Roman" panose="02020603050405020304" pitchFamily="18" charset="0"/>
                <a:cs typeface="Times New Roman" panose="02020603050405020304" pitchFamily="18" charset="0"/>
              </a:rPr>
              <a:t> </a:t>
            </a:r>
            <a:r>
              <a:rPr lang="es-ES" sz="1900" i="1" dirty="0" err="1">
                <a:latin typeface="Times New Roman" panose="02020603050405020304" pitchFamily="18" charset="0"/>
                <a:cs typeface="Times New Roman" panose="02020603050405020304" pitchFamily="18" charset="0"/>
              </a:rPr>
              <a:t>int</a:t>
            </a:r>
            <a:r>
              <a:rPr lang="es-ES" sz="1900" dirty="0">
                <a:latin typeface="Times New Roman" panose="02020603050405020304" pitchFamily="18" charset="0"/>
                <a:cs typeface="Times New Roman" panose="02020603050405020304" pitchFamily="18" charset="0"/>
              </a:rPr>
              <a:t>(</a:t>
            </a:r>
            <a:r>
              <a:rPr lang="es-ES" sz="1900" i="1" dirty="0">
                <a:latin typeface="Times New Roman" panose="02020603050405020304" pitchFamily="18" charset="0"/>
                <a:cs typeface="Times New Roman" panose="02020603050405020304" pitchFamily="18" charset="0"/>
              </a:rPr>
              <a:t>F</a:t>
            </a:r>
            <a:r>
              <a:rPr lang="es-ES" sz="1900" dirty="0">
                <a:latin typeface="Times New Roman" panose="02020603050405020304" pitchFamily="18" charset="0"/>
                <a:cs typeface="Times New Roman" panose="02020603050405020304" pitchFamily="18" charset="0"/>
              </a:rPr>
              <a:t>)(</a:t>
            </a:r>
            <a:r>
              <a:rPr lang="es-ES" sz="1900" i="1" dirty="0">
                <a:latin typeface="Times New Roman" panose="02020603050405020304" pitchFamily="18" charset="0"/>
                <a:cs typeface="Times New Roman" panose="02020603050405020304" pitchFamily="18" charset="0"/>
              </a:rPr>
              <a:t>w</a:t>
            </a:r>
            <a:r>
              <a:rPr lang="es-ES" sz="1900" dirty="0">
                <a:latin typeface="Times New Roman" panose="02020603050405020304" pitchFamily="18" charset="0"/>
                <a:cs typeface="Times New Roman" panose="02020603050405020304" pitchFamily="18" charset="0"/>
              </a:rPr>
              <a:t>) ⊆ </a:t>
            </a:r>
            <a:r>
              <a:rPr lang="es-CL" sz="1900" i="1" kern="100" dirty="0">
                <a:effectLst/>
                <a:latin typeface="Times New Roman" panose="02020603050405020304" pitchFamily="18" charset="0"/>
                <a:ea typeface="Aptos" panose="020B0004020202020204" pitchFamily="34" charset="0"/>
                <a:cs typeface="Arial" panose="020B0604020202020204" pitchFamily="34" charset="0"/>
              </a:rPr>
              <a:t>dom</a:t>
            </a:r>
            <a:r>
              <a:rPr lang="es-CL" sz="1900" kern="100" dirty="0">
                <a:effectLst/>
                <a:latin typeface="Times New Roman" panose="02020603050405020304" pitchFamily="18" charset="0"/>
                <a:ea typeface="Aptos" panose="020B0004020202020204" pitchFamily="34" charset="0"/>
                <a:cs typeface="Arial" panose="020B0604020202020204" pitchFamily="34" charset="0"/>
              </a:rPr>
              <a:t>(</a:t>
            </a:r>
            <a:r>
              <a:rPr lang="es-CL" sz="1900" i="1" kern="100" dirty="0">
                <a:effectLst/>
                <a:latin typeface="Times New Roman" panose="02020603050405020304" pitchFamily="18" charset="0"/>
                <a:ea typeface="Aptos" panose="020B0004020202020204" pitchFamily="34" charset="0"/>
                <a:cs typeface="Arial" panose="020B0604020202020204" pitchFamily="34" charset="0"/>
              </a:rPr>
              <a:t>w</a:t>
            </a:r>
            <a:r>
              <a:rPr lang="es-CL" sz="1900" kern="100" dirty="0">
                <a:effectLst/>
                <a:latin typeface="Times New Roman" panose="02020603050405020304" pitchFamily="18" charset="0"/>
                <a:ea typeface="Aptos" panose="020B0004020202020204" pitchFamily="34" charset="0"/>
                <a:cs typeface="Arial" panose="020B0604020202020204" pitchFamily="34" charset="0"/>
              </a:rPr>
              <a:t>)</a:t>
            </a:r>
            <a:r>
              <a:rPr lang="es-CL" sz="1900" i="1" kern="100" baseline="30000" dirty="0">
                <a:effectLst/>
                <a:latin typeface="Times New Roman" panose="02020603050405020304" pitchFamily="18" charset="0"/>
                <a:ea typeface="Aptos" panose="020B0004020202020204" pitchFamily="34" charset="0"/>
                <a:cs typeface="Arial" panose="020B0604020202020204" pitchFamily="34" charset="0"/>
              </a:rPr>
              <a:t>n</a:t>
            </a:r>
            <a:endParaRPr lang="es-CL" sz="1900" i="1" dirty="0">
              <a:latin typeface="Times New Roman" panose="02020603050405020304" pitchFamily="18" charset="0"/>
              <a:cs typeface="Times New Roman" panose="02020603050405020304" pitchFamily="18" charset="0"/>
            </a:endParaRPr>
          </a:p>
          <a:p>
            <a:pPr algn="just"/>
            <a:r>
              <a:rPr lang="es-CL" sz="1900" dirty="0">
                <a:latin typeface="Times New Roman" panose="02020603050405020304" pitchFamily="18" charset="0"/>
                <a:cs typeface="Times New Roman" panose="02020603050405020304" pitchFamily="18" charset="0"/>
              </a:rPr>
              <a:t>w, </a:t>
            </a:r>
            <a:r>
              <a:rPr lang="es-CL" sz="1900" i="1" dirty="0">
                <a:latin typeface="Times New Roman" panose="02020603050405020304" pitchFamily="18" charset="0"/>
                <a:cs typeface="Times New Roman" panose="02020603050405020304" pitchFamily="18" charset="0"/>
              </a:rPr>
              <a:t>a</a:t>
            </a:r>
            <a:r>
              <a:rPr lang="es-CL" sz="1900" dirty="0">
                <a:latin typeface="Times New Roman" panose="02020603050405020304" pitchFamily="18" charset="0"/>
                <a:cs typeface="Times New Roman" panose="02020603050405020304" pitchFamily="18" charset="0"/>
              </a:rPr>
              <a:t> ⊧ ∃</a:t>
            </a:r>
            <a:r>
              <a:rPr lang="es-CL" sz="1900" i="1" dirty="0">
                <a:latin typeface="Times New Roman" panose="02020603050405020304" pitchFamily="18" charset="0"/>
                <a:cs typeface="Times New Roman" panose="02020603050405020304" pitchFamily="18" charset="0"/>
              </a:rPr>
              <a:t>X</a:t>
            </a:r>
            <a:r>
              <a:rPr lang="el-GR" sz="1900" dirty="0">
                <a:latin typeface="Times New Roman" panose="02020603050405020304" pitchFamily="18" charset="0"/>
                <a:cs typeface="Times New Roman" panose="02020603050405020304" pitchFamily="18" charset="0"/>
              </a:rPr>
              <a:t>α </a:t>
            </a:r>
            <a:r>
              <a:rPr lang="es-CL" sz="1900" dirty="0">
                <a:latin typeface="Times New Roman" panose="02020603050405020304" pitchFamily="18" charset="0"/>
                <a:cs typeface="Times New Roman" panose="02020603050405020304" pitchFamily="18" charset="0"/>
              </a:rPr>
              <a:t>si y solo si para alguna intensión (monádica) </a:t>
            </a:r>
            <a:r>
              <a:rPr lang="es-CL" sz="1900" i="1" dirty="0">
                <a:latin typeface="Times New Roman" panose="02020603050405020304" pitchFamily="18" charset="0"/>
                <a:cs typeface="Times New Roman" panose="02020603050405020304" pitchFamily="18" charset="0"/>
              </a:rPr>
              <a:t>I: w, a</a:t>
            </a:r>
            <a:r>
              <a:rPr lang="es-CL" sz="1900" dirty="0">
                <a:latin typeface="Times New Roman" panose="02020603050405020304" pitchFamily="18" charset="0"/>
                <a:cs typeface="Times New Roman" panose="02020603050405020304" pitchFamily="18" charset="0"/>
              </a:rPr>
              <a:t>[</a:t>
            </a:r>
            <a:r>
              <a:rPr lang="es-CL" sz="1900" i="1" dirty="0">
                <a:latin typeface="Times New Roman" panose="02020603050405020304" pitchFamily="18" charset="0"/>
                <a:cs typeface="Times New Roman" panose="02020603050405020304" pitchFamily="18" charset="0"/>
              </a:rPr>
              <a:t>X/I</a:t>
            </a:r>
            <a:r>
              <a:rPr lang="es-CL" sz="1900" dirty="0">
                <a:latin typeface="Times New Roman" panose="02020603050405020304" pitchFamily="18" charset="0"/>
                <a:cs typeface="Times New Roman" panose="02020603050405020304" pitchFamily="18" charset="0"/>
              </a:rPr>
              <a:t>]</a:t>
            </a:r>
            <a:r>
              <a:rPr lang="es-CL" sz="1900" i="1" dirty="0">
                <a:latin typeface="Times New Roman" panose="02020603050405020304" pitchFamily="18" charset="0"/>
                <a:cs typeface="Times New Roman" panose="02020603050405020304" pitchFamily="18" charset="0"/>
              </a:rPr>
              <a:t> </a:t>
            </a:r>
            <a:r>
              <a:rPr lang="es-CL" sz="1900" dirty="0">
                <a:latin typeface="Times New Roman" panose="02020603050405020304" pitchFamily="18" charset="0"/>
                <a:cs typeface="Times New Roman" panose="02020603050405020304" pitchFamily="18" charset="0"/>
              </a:rPr>
              <a:t>⊧ </a:t>
            </a:r>
            <a:r>
              <a:rPr lang="el-GR" sz="1900" dirty="0">
                <a:latin typeface="Times New Roman" panose="02020603050405020304" pitchFamily="18" charset="0"/>
                <a:cs typeface="Times New Roman" panose="02020603050405020304" pitchFamily="18" charset="0"/>
              </a:rPr>
              <a:t>α</a:t>
            </a:r>
            <a:endParaRPr lang="es-CL" sz="1900" dirty="0">
              <a:latin typeface="Times New Roman" panose="02020603050405020304" pitchFamily="18" charset="0"/>
              <a:cs typeface="Times New Roman" panose="02020603050405020304" pitchFamily="18" charset="0"/>
            </a:endParaRPr>
          </a:p>
          <a:p>
            <a:endParaRPr lang="es-CL" sz="1800" i="1" dirty="0">
              <a:latin typeface="Times New Roman" panose="02020603050405020304" pitchFamily="18" charset="0"/>
              <a:cs typeface="Times New Roman" panose="02020603050405020304" pitchFamily="18" charset="0"/>
            </a:endParaRPr>
          </a:p>
          <a:p>
            <a:endParaRPr lang="es-CL" sz="1800" dirty="0">
              <a:latin typeface="Times New Roman" panose="02020603050405020304" pitchFamily="18" charset="0"/>
              <a:cs typeface="Times New Roman" panose="02020603050405020304" pitchFamily="18" charset="0"/>
            </a:endParaRPr>
          </a:p>
        </p:txBody>
      </p:sp>
      <p:sp>
        <p:nvSpPr>
          <p:cNvPr id="5" name="Marcador de pie de página 4">
            <a:extLst>
              <a:ext uri="{FF2B5EF4-FFF2-40B4-BE49-F238E27FC236}">
                <a16:creationId xmlns:a16="http://schemas.microsoft.com/office/drawing/2014/main" id="{50F61D85-A3B1-9545-D595-6024B524DE69}"/>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9C255CA9-07AD-C477-D2A2-DBDC3CBD9F63}"/>
              </a:ext>
            </a:extLst>
          </p:cNvPr>
          <p:cNvSpPr>
            <a:spLocks noGrp="1"/>
          </p:cNvSpPr>
          <p:nvPr>
            <p:ph type="sldNum" sz="quarter" idx="12"/>
          </p:nvPr>
        </p:nvSpPr>
        <p:spPr/>
        <p:txBody>
          <a:bodyPr/>
          <a:lstStyle/>
          <a:p>
            <a:fld id="{C68AC1EC-23E2-4F0E-A5A4-674EC8DB954E}" type="slidenum">
              <a:rPr lang="en-US" smtClean="0"/>
              <a:t>7</a:t>
            </a:fld>
            <a:endParaRPr lang="en-US"/>
          </a:p>
        </p:txBody>
      </p:sp>
      <p:sp>
        <p:nvSpPr>
          <p:cNvPr id="7" name="Marcador de contenido 2">
            <a:extLst>
              <a:ext uri="{FF2B5EF4-FFF2-40B4-BE49-F238E27FC236}">
                <a16:creationId xmlns:a16="http://schemas.microsoft.com/office/drawing/2014/main" id="{C572939B-A7F4-1411-818D-994D66F6B5E8}"/>
              </a:ext>
            </a:extLst>
          </p:cNvPr>
          <p:cNvSpPr txBox="1">
            <a:spLocks/>
          </p:cNvSpPr>
          <p:nvPr/>
        </p:nvSpPr>
        <p:spPr>
          <a:xfrm>
            <a:off x="134655"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a:solidFill>
                  <a:schemeClr val="tx2">
                    <a:lumMod val="50000"/>
                    <a:lumOff val="50000"/>
                  </a:schemeClr>
                </a:solidFill>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a:solidFill>
                  <a:schemeClr val="tx2">
                    <a:lumMod val="50000"/>
                    <a:lumOff val="50000"/>
                  </a:schemeClr>
                </a:solidFill>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0102488"/>
      </p:ext>
    </p:extLst>
  </p:cSld>
  <p:clrMapOvr>
    <a:masterClrMapping/>
  </p:clrMapOvr>
  <p:extLst>
    <p:ext uri="{6950BFC3-D8DA-4A85-94F7-54DA5524770B}">
      <p188:commentRel xmlns:p188="http://schemas.microsoft.com/office/powerpoint/2018/8/main" r:id="rId2"/>
    </p:ext>
  </p:extLs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9B3E9C9-BE36-F7F5-5490-F2F2B861306B}"/>
              </a:ext>
            </a:extLst>
          </p:cNvPr>
          <p:cNvSpPr>
            <a:spLocks noGrp="1"/>
          </p:cNvSpPr>
          <p:nvPr>
            <p:ph type="title"/>
          </p:nvPr>
        </p:nvSpPr>
        <p:spPr>
          <a:xfrm>
            <a:off x="1613656" y="796197"/>
            <a:ext cx="10449784" cy="1265928"/>
          </a:xfrm>
        </p:spPr>
        <p:txBody>
          <a:bodyPr/>
          <a:lstStyle/>
          <a:p>
            <a:r>
              <a:rPr lang="es-CL" dirty="0"/>
              <a:t>Principios de comprensión</a:t>
            </a:r>
          </a:p>
        </p:txBody>
      </p:sp>
      <p:sp>
        <p:nvSpPr>
          <p:cNvPr id="3" name="Marcador de contenido 2">
            <a:extLst>
              <a:ext uri="{FF2B5EF4-FFF2-40B4-BE49-F238E27FC236}">
                <a16:creationId xmlns:a16="http://schemas.microsoft.com/office/drawing/2014/main" id="{8B5C6CE5-9227-1C3A-F205-0EA790502F50}"/>
              </a:ext>
            </a:extLst>
          </p:cNvPr>
          <p:cNvSpPr>
            <a:spLocks noGrp="1"/>
          </p:cNvSpPr>
          <p:nvPr>
            <p:ph idx="1"/>
          </p:nvPr>
        </p:nvSpPr>
        <p:spPr>
          <a:xfrm>
            <a:off x="1622233" y="2062125"/>
            <a:ext cx="10328973" cy="3903819"/>
          </a:xfrm>
        </p:spPr>
        <p:txBody>
          <a:bodyPr>
            <a:normAutofit/>
          </a:bodyPr>
          <a:lstStyle/>
          <a:p>
            <a:pPr algn="just"/>
            <a:r>
              <a:rPr lang="es-CL" sz="1800" kern="100" dirty="0">
                <a:effectLst/>
                <a:latin typeface="Times New Roman" panose="02020603050405020304" pitchFamily="18" charset="0"/>
                <a:ea typeface="Aptos" panose="020B0004020202020204" pitchFamily="34" charset="0"/>
                <a:cs typeface="Arial" panose="020B0604020202020204" pitchFamily="34" charset="0"/>
              </a:rPr>
              <a:t>Ǝ</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x</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Ɐ</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y </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y </a:t>
            </a:r>
            <a:r>
              <a:rPr lang="es-CL" sz="1800" kern="100" dirty="0">
                <a:effectLst/>
                <a:latin typeface="Cambria Math" panose="02040503050406030204" pitchFamily="18" charset="0"/>
                <a:ea typeface="Aptos" panose="020B0004020202020204" pitchFamily="34" charset="0"/>
                <a:cs typeface="Cambria Math" panose="02040503050406030204" pitchFamily="18" charset="0"/>
              </a:rPr>
              <a:t>∈ </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x</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 ↔ </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A</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y</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p>
          <a:p>
            <a:pPr algn="just"/>
            <a:r>
              <a:rPr lang="es-CL" sz="1800" kern="100" dirty="0">
                <a:effectLst/>
                <a:latin typeface="Times New Roman" panose="02020603050405020304" pitchFamily="18" charset="0"/>
                <a:ea typeface="Aptos" panose="020B0004020202020204" pitchFamily="34" charset="0"/>
                <a:cs typeface="Arial" panose="020B0604020202020204" pitchFamily="34" charset="0"/>
              </a:rPr>
              <a:t>Ǝ</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R□</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Ɐ</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x</a:t>
            </a:r>
            <a:r>
              <a:rPr lang="es-CL" sz="1800" kern="100" baseline="-25000" dirty="0">
                <a:effectLst/>
                <a:latin typeface="Times New Roman" panose="02020603050405020304" pitchFamily="18" charset="0"/>
                <a:ea typeface="Aptos" panose="020B0004020202020204" pitchFamily="34" charset="0"/>
                <a:cs typeface="Arial" panose="020B0604020202020204" pitchFamily="34" charset="0"/>
              </a:rPr>
              <a:t>1</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,…,Ɐ</a:t>
            </a:r>
            <a:r>
              <a:rPr lang="es-CL" sz="1800" i="1" kern="100" dirty="0" err="1">
                <a:effectLst/>
                <a:latin typeface="Times New Roman" panose="02020603050405020304" pitchFamily="18" charset="0"/>
                <a:ea typeface="Aptos" panose="020B0004020202020204" pitchFamily="34" charset="0"/>
                <a:cs typeface="Arial" panose="020B0604020202020204" pitchFamily="34" charset="0"/>
              </a:rPr>
              <a:t>x</a:t>
            </a:r>
            <a:r>
              <a:rPr lang="es-CL" sz="1800" i="1" kern="100" baseline="-25000" dirty="0" err="1">
                <a:effectLst/>
                <a:latin typeface="Times New Roman" panose="02020603050405020304" pitchFamily="18" charset="0"/>
                <a:ea typeface="Aptos" panose="020B0004020202020204" pitchFamily="34" charset="0"/>
                <a:cs typeface="Arial" panose="020B0604020202020204" pitchFamily="34" charset="0"/>
              </a:rPr>
              <a:t>n</a:t>
            </a:r>
            <a:r>
              <a:rPr lang="es-CL" sz="1800" i="1" kern="100" baseline="-25000" dirty="0">
                <a:effectLst/>
                <a:latin typeface="Times New Roman" panose="02020603050405020304" pitchFamily="18" charset="0"/>
                <a:ea typeface="Aptos" panose="020B0004020202020204" pitchFamily="34" charset="0"/>
                <a:cs typeface="Arial" panose="020B0604020202020204" pitchFamily="34" charset="0"/>
              </a:rPr>
              <a:t> </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Rx</a:t>
            </a:r>
            <a:r>
              <a:rPr lang="es-CL" sz="1800" kern="100" baseline="-25000" dirty="0">
                <a:effectLst/>
                <a:latin typeface="Times New Roman" panose="02020603050405020304" pitchFamily="18" charset="0"/>
                <a:ea typeface="Aptos" panose="020B0004020202020204" pitchFamily="34" charset="0"/>
                <a:cs typeface="Arial" panose="020B0604020202020204" pitchFamily="34" charset="0"/>
              </a:rPr>
              <a:t>1</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r>
              <a:rPr lang="es-CL" sz="1800" i="1" kern="100" dirty="0" err="1">
                <a:effectLst/>
                <a:latin typeface="Times New Roman" panose="02020603050405020304" pitchFamily="18" charset="0"/>
                <a:ea typeface="Aptos" panose="020B0004020202020204" pitchFamily="34" charset="0"/>
                <a:cs typeface="Arial" panose="020B0604020202020204" pitchFamily="34" charset="0"/>
              </a:rPr>
              <a:t>x</a:t>
            </a:r>
            <a:r>
              <a:rPr lang="es-CL" sz="1800" i="1" kern="100" baseline="-25000" dirty="0" err="1">
                <a:effectLst/>
                <a:latin typeface="Times New Roman" panose="02020603050405020304" pitchFamily="18" charset="0"/>
                <a:ea typeface="Aptos" panose="020B0004020202020204" pitchFamily="34" charset="0"/>
                <a:cs typeface="Arial" panose="020B0604020202020204" pitchFamily="34" charset="0"/>
              </a:rPr>
              <a:t>n</a:t>
            </a:r>
            <a:r>
              <a:rPr lang="es-CL" sz="1800" i="1" kern="100" baseline="-25000" dirty="0">
                <a:effectLst/>
                <a:latin typeface="Times New Roman" panose="02020603050405020304" pitchFamily="18" charset="0"/>
                <a:ea typeface="Aptos" panose="020B0004020202020204" pitchFamily="34" charset="0"/>
                <a:cs typeface="Arial" panose="020B0604020202020204" pitchFamily="34" charset="0"/>
              </a:rPr>
              <a:t> </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 </a:t>
            </a:r>
            <a:r>
              <a:rPr lang="es-CL" sz="1800" i="1" kern="100" dirty="0">
                <a:effectLst/>
                <a:latin typeface="Times New Roman" panose="02020603050405020304" pitchFamily="18" charset="0"/>
                <a:ea typeface="Aptos" panose="020B0004020202020204" pitchFamily="34" charset="0"/>
                <a:cs typeface="Arial" panose="020B0604020202020204" pitchFamily="34" charset="0"/>
              </a:rPr>
              <a:t>A</a:t>
            </a:r>
            <a:r>
              <a:rPr lang="es-CL" sz="1800" kern="100" dirty="0">
                <a:effectLst/>
                <a:latin typeface="Times New Roman" panose="02020603050405020304" pitchFamily="18" charset="0"/>
                <a:ea typeface="Aptos" panose="020B0004020202020204" pitchFamily="34" charset="0"/>
                <a:cs typeface="Arial" panose="020B0604020202020204" pitchFamily="34" charset="0"/>
              </a:rPr>
              <a:t>)</a:t>
            </a:r>
            <a:endParaRPr lang="es-CL" sz="1800" dirty="0">
              <a:latin typeface="Times New Roman" panose="02020603050405020304" pitchFamily="18" charset="0"/>
              <a:cs typeface="Times New Roman" panose="02020603050405020304" pitchFamily="18" charset="0"/>
            </a:endParaRPr>
          </a:p>
          <a:p>
            <a:pPr algn="just"/>
            <a:r>
              <a:rPr lang="es-CL" sz="1800" dirty="0">
                <a:latin typeface="Times New Roman" panose="02020603050405020304" pitchFamily="18" charset="0"/>
                <a:cs typeface="Times New Roman" panose="02020603050405020304" pitchFamily="18" charset="0"/>
              </a:rPr>
              <a:t>COMPm: ∃</a:t>
            </a:r>
            <a:r>
              <a:rPr lang="es-CL" sz="1800" i="1" dirty="0">
                <a:latin typeface="Times New Roman" panose="02020603050405020304" pitchFamily="18" charset="0"/>
                <a:cs typeface="Times New Roman" panose="02020603050405020304" pitchFamily="18" charset="0"/>
              </a:rPr>
              <a:t>X</a:t>
            </a:r>
            <a:r>
              <a:rPr lang="es-CL" sz="1800" dirty="0">
                <a:latin typeface="Times New Roman" panose="02020603050405020304" pitchFamily="18" charset="0"/>
                <a:cs typeface="Times New Roman" panose="02020603050405020304" pitchFamily="18" charset="0"/>
              </a:rPr>
              <a:t> □∀</a:t>
            </a:r>
            <a:r>
              <a:rPr lang="es-CL" sz="1800" i="1" dirty="0">
                <a:latin typeface="Times New Roman" panose="02020603050405020304" pitchFamily="18" charset="0"/>
                <a:cs typeface="Times New Roman" panose="02020603050405020304" pitchFamily="18" charset="0"/>
              </a:rPr>
              <a:t>x</a:t>
            </a:r>
            <a:r>
              <a:rPr lang="es-CL" sz="1800" dirty="0">
                <a:latin typeface="Times New Roman" panose="02020603050405020304" pitchFamily="18" charset="0"/>
                <a:cs typeface="Times New Roman" panose="02020603050405020304" pitchFamily="18" charset="0"/>
              </a:rPr>
              <a:t> (</a:t>
            </a:r>
            <a:r>
              <a:rPr lang="es-CL" sz="1800" i="1" dirty="0">
                <a:latin typeface="Times New Roman" panose="02020603050405020304" pitchFamily="18" charset="0"/>
                <a:cs typeface="Times New Roman" panose="02020603050405020304" pitchFamily="18" charset="0"/>
              </a:rPr>
              <a:t>Xx</a:t>
            </a:r>
            <a:r>
              <a:rPr lang="es-CL" sz="1800" dirty="0">
                <a:latin typeface="Times New Roman" panose="02020603050405020304" pitchFamily="18" charset="0"/>
                <a:cs typeface="Times New Roman" panose="02020603050405020304" pitchFamily="18" charset="0"/>
              </a:rPr>
              <a:t> ↔ </a:t>
            </a:r>
            <a:r>
              <a:rPr lang="es-CL" sz="1800" i="1" dirty="0">
                <a:latin typeface="Times New Roman" panose="02020603050405020304" pitchFamily="18" charset="0"/>
                <a:cs typeface="Times New Roman" panose="02020603050405020304" pitchFamily="18" charset="0"/>
              </a:rPr>
              <a:t>A</a:t>
            </a:r>
            <a:r>
              <a:rPr lang="es-CL" sz="1800" dirty="0">
                <a:latin typeface="Times New Roman" panose="02020603050405020304" pitchFamily="18" charset="0"/>
                <a:cs typeface="Times New Roman" panose="02020603050405020304" pitchFamily="18" charset="0"/>
              </a:rPr>
              <a:t>)</a:t>
            </a:r>
          </a:p>
          <a:p>
            <a:pPr algn="just"/>
            <a:r>
              <a:rPr lang="es-CL" sz="1800" dirty="0">
                <a:latin typeface="Times New Roman" panose="02020603050405020304" pitchFamily="18" charset="0"/>
                <a:cs typeface="Times New Roman" panose="02020603050405020304" pitchFamily="18" charset="0"/>
              </a:rPr>
              <a:t>Informalmente: para cualquier condición/propiedad </a:t>
            </a:r>
            <a:r>
              <a:rPr lang="es-CL" sz="1800" i="1" dirty="0">
                <a:latin typeface="Times New Roman" panose="02020603050405020304" pitchFamily="18" charset="0"/>
                <a:cs typeface="Times New Roman" panose="02020603050405020304" pitchFamily="18" charset="0"/>
              </a:rPr>
              <a:t>A(x), </a:t>
            </a:r>
            <a:r>
              <a:rPr lang="es-CL" sz="1800" dirty="0">
                <a:latin typeface="Times New Roman" panose="02020603050405020304" pitchFamily="18" charset="0"/>
                <a:cs typeface="Times New Roman" panose="02020603050405020304" pitchFamily="18" charset="0"/>
              </a:rPr>
              <a:t>existe un conjunto cuyos elementos son exactamente aquellos que satisfacen </a:t>
            </a:r>
            <a:r>
              <a:rPr lang="es-CL" sz="1800" i="1" dirty="0">
                <a:latin typeface="Times New Roman" panose="02020603050405020304" pitchFamily="18" charset="0"/>
                <a:cs typeface="Times New Roman" panose="02020603050405020304" pitchFamily="18" charset="0"/>
              </a:rPr>
              <a:t>A(x). </a:t>
            </a:r>
          </a:p>
          <a:p>
            <a:pPr algn="just"/>
            <a:r>
              <a:rPr lang="es-CL" sz="1800" dirty="0">
                <a:latin typeface="Times New Roman" panose="02020603050405020304" pitchFamily="18" charset="0"/>
                <a:cs typeface="Times New Roman" panose="02020603050405020304" pitchFamily="18" charset="0"/>
              </a:rPr>
              <a:t>A primera vista, un axioma verdadero. Además, útil y quizás incluso necesario. Favorece la obtención de ciertos resultados matemáticos importantes que se logran en lógicas de orden superior. </a:t>
            </a:r>
          </a:p>
          <a:p>
            <a:pPr algn="just"/>
            <a:r>
              <a:rPr lang="es-CL" sz="1800" dirty="0">
                <a:latin typeface="Times New Roman" panose="02020603050405020304" pitchFamily="18" charset="0"/>
                <a:cs typeface="Times New Roman" panose="02020603050405020304" pitchFamily="18" charset="0"/>
              </a:rPr>
              <a:t>Esquemas predicativos v/s impredicativos de comprensión</a:t>
            </a:r>
          </a:p>
          <a:p>
            <a:pPr marL="0" indent="0">
              <a:buNone/>
            </a:pPr>
            <a:endParaRPr lang="es-CL" sz="1800" dirty="0">
              <a:latin typeface="Times New Roman" panose="02020603050405020304" pitchFamily="18" charset="0"/>
              <a:cs typeface="Times New Roman" panose="02020603050405020304" pitchFamily="18" charset="0"/>
            </a:endParaRPr>
          </a:p>
          <a:p>
            <a:pPr marL="0" indent="0">
              <a:buNone/>
            </a:pPr>
            <a:endParaRPr lang="es-CL" sz="1800" dirty="0">
              <a:latin typeface="Times New Roman" panose="02020603050405020304" pitchFamily="18" charset="0"/>
              <a:cs typeface="Times New Roman" panose="02020603050405020304" pitchFamily="18" charset="0"/>
            </a:endParaRPr>
          </a:p>
          <a:p>
            <a:endParaRPr lang="es-CL" sz="1800" dirty="0">
              <a:latin typeface="Times New Roman" panose="02020603050405020304" pitchFamily="18" charset="0"/>
              <a:cs typeface="Times New Roman" panose="02020603050405020304" pitchFamily="18" charset="0"/>
            </a:endParaRPr>
          </a:p>
          <a:p>
            <a:endParaRPr lang="es-CL" sz="1800" dirty="0">
              <a:latin typeface="Times New Roman" panose="02020603050405020304" pitchFamily="18" charset="0"/>
              <a:cs typeface="Times New Roman" panose="02020603050405020304" pitchFamily="18" charset="0"/>
            </a:endParaRPr>
          </a:p>
          <a:p>
            <a:endParaRPr lang="es-CL" sz="1800" dirty="0">
              <a:latin typeface="Times New Roman" panose="02020603050405020304" pitchFamily="18" charset="0"/>
              <a:cs typeface="Times New Roman" panose="02020603050405020304" pitchFamily="18" charset="0"/>
            </a:endParaRPr>
          </a:p>
          <a:p>
            <a:endParaRPr lang="es-CL" sz="1800" dirty="0">
              <a:latin typeface="Times New Roman" panose="02020603050405020304" pitchFamily="18" charset="0"/>
              <a:cs typeface="Times New Roman" panose="02020603050405020304" pitchFamily="18" charset="0"/>
            </a:endParaRPr>
          </a:p>
        </p:txBody>
      </p:sp>
      <p:sp>
        <p:nvSpPr>
          <p:cNvPr id="5" name="Marcador de pie de página 4">
            <a:extLst>
              <a:ext uri="{FF2B5EF4-FFF2-40B4-BE49-F238E27FC236}">
                <a16:creationId xmlns:a16="http://schemas.microsoft.com/office/drawing/2014/main" id="{6F7EAA1E-A85E-4B40-8381-D6BF2ADEF299}"/>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4AA1E2F0-A3DE-8307-2D52-1DE0FED164B6}"/>
              </a:ext>
            </a:extLst>
          </p:cNvPr>
          <p:cNvSpPr>
            <a:spLocks noGrp="1"/>
          </p:cNvSpPr>
          <p:nvPr>
            <p:ph type="sldNum" sz="quarter" idx="12"/>
          </p:nvPr>
        </p:nvSpPr>
        <p:spPr/>
        <p:txBody>
          <a:bodyPr/>
          <a:lstStyle/>
          <a:p>
            <a:fld id="{C68AC1EC-23E2-4F0E-A5A4-674EC8DB954E}" type="slidenum">
              <a:rPr lang="en-US" smtClean="0"/>
              <a:t>8</a:t>
            </a:fld>
            <a:endParaRPr lang="en-US"/>
          </a:p>
        </p:txBody>
      </p:sp>
      <p:sp>
        <p:nvSpPr>
          <p:cNvPr id="7" name="Marcador de contenido 2">
            <a:extLst>
              <a:ext uri="{FF2B5EF4-FFF2-40B4-BE49-F238E27FC236}">
                <a16:creationId xmlns:a16="http://schemas.microsoft.com/office/drawing/2014/main" id="{4FE4E85F-D5D4-94A9-75F3-483E23133E96}"/>
              </a:ext>
            </a:extLst>
          </p:cNvPr>
          <p:cNvSpPr txBox="1">
            <a:spLocks/>
          </p:cNvSpPr>
          <p:nvPr/>
        </p:nvSpPr>
        <p:spPr>
          <a:xfrm>
            <a:off x="127319"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79830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853BEEA-34B3-352E-9023-4BA3C765A0D2}"/>
              </a:ext>
            </a:extLst>
          </p:cNvPr>
          <p:cNvSpPr>
            <a:spLocks noGrp="1"/>
          </p:cNvSpPr>
          <p:nvPr>
            <p:ph type="title"/>
          </p:nvPr>
        </p:nvSpPr>
        <p:spPr>
          <a:xfrm>
            <a:off x="1613656" y="649121"/>
            <a:ext cx="10449784" cy="1265928"/>
          </a:xfrm>
        </p:spPr>
        <p:txBody>
          <a:bodyPr/>
          <a:lstStyle/>
          <a:p>
            <a:r>
              <a:rPr lang="es-CL" dirty="0"/>
              <a:t>Utilidad de los principios de comprensión</a:t>
            </a:r>
          </a:p>
        </p:txBody>
      </p:sp>
      <p:sp>
        <p:nvSpPr>
          <p:cNvPr id="3" name="Marcador de contenido 2">
            <a:extLst>
              <a:ext uri="{FF2B5EF4-FFF2-40B4-BE49-F238E27FC236}">
                <a16:creationId xmlns:a16="http://schemas.microsoft.com/office/drawing/2014/main" id="{B283D2E4-01F3-5369-CD72-D06D685BD6A4}"/>
              </a:ext>
            </a:extLst>
          </p:cNvPr>
          <p:cNvSpPr>
            <a:spLocks noGrp="1"/>
          </p:cNvSpPr>
          <p:nvPr>
            <p:ph idx="1"/>
          </p:nvPr>
        </p:nvSpPr>
        <p:spPr>
          <a:xfrm>
            <a:off x="1613656" y="1915049"/>
            <a:ext cx="10337550" cy="3903819"/>
          </a:xfrm>
        </p:spPr>
        <p:txBody>
          <a:bodyPr>
            <a:normAutofit/>
          </a:bodyPr>
          <a:lstStyle/>
          <a:p>
            <a:pPr algn="just"/>
            <a:r>
              <a:rPr lang="es-CL" sz="1800" dirty="0">
                <a:latin typeface="Times New Roman" panose="02020603050405020304" pitchFamily="18" charset="0"/>
                <a:cs typeface="Times New Roman" panose="02020603050405020304" pitchFamily="18" charset="0"/>
              </a:rPr>
              <a:t>Introducción de la generalización existencial (cf. Williamson, 2013, 227-228)</a:t>
            </a:r>
          </a:p>
          <a:p>
            <a:pPr algn="just"/>
            <a:r>
              <a:rPr lang="es-CL" sz="1800" dirty="0">
                <a:latin typeface="Times New Roman" panose="02020603050405020304" pitchFamily="18" charset="0"/>
                <a:cs typeface="Times New Roman" panose="02020603050405020304" pitchFamily="18" charset="0"/>
              </a:rPr>
              <a:t>P1: Alicia no fuma cigarrillos (¬S(</a:t>
            </a:r>
            <a:r>
              <a:rPr lang="es-CL" sz="1800" i="1" dirty="0">
                <a:latin typeface="Times New Roman" panose="02020603050405020304" pitchFamily="18" charset="0"/>
                <a:cs typeface="Times New Roman" panose="02020603050405020304" pitchFamily="18" charset="0"/>
              </a:rPr>
              <a:t>a</a:t>
            </a:r>
            <a:r>
              <a:rPr lang="es-CL" sz="1800" dirty="0">
                <a:latin typeface="Times New Roman" panose="02020603050405020304" pitchFamily="18" charset="0"/>
                <a:cs typeface="Times New Roman" panose="02020603050405020304" pitchFamily="18" charset="0"/>
              </a:rPr>
              <a:t>))</a:t>
            </a:r>
          </a:p>
          <a:p>
            <a:pPr algn="just"/>
            <a:r>
              <a:rPr lang="es-CL" sz="1800" dirty="0">
                <a:latin typeface="Times New Roman" panose="02020603050405020304" pitchFamily="18" charset="0"/>
                <a:cs typeface="Times New Roman" panose="02020603050405020304" pitchFamily="18" charset="0"/>
              </a:rPr>
              <a:t>P2: Alicia podría haber fumado cigarrillos (◊S(</a:t>
            </a:r>
            <a:r>
              <a:rPr lang="es-CL" sz="1800" i="1" dirty="0">
                <a:latin typeface="Times New Roman" panose="02020603050405020304" pitchFamily="18" charset="0"/>
                <a:cs typeface="Times New Roman" panose="02020603050405020304" pitchFamily="18" charset="0"/>
              </a:rPr>
              <a:t>a</a:t>
            </a:r>
            <a:r>
              <a:rPr lang="es-CL" sz="1800" dirty="0">
                <a:latin typeface="Times New Roman" panose="02020603050405020304" pitchFamily="18" charset="0"/>
                <a:cs typeface="Times New Roman" panose="02020603050405020304" pitchFamily="18" charset="0"/>
              </a:rPr>
              <a:t>))</a:t>
            </a:r>
          </a:p>
          <a:p>
            <a:pPr algn="just"/>
            <a:r>
              <a:rPr lang="es-CL" sz="1800" dirty="0">
                <a:latin typeface="Times New Roman" panose="02020603050405020304" pitchFamily="18" charset="0"/>
                <a:cs typeface="Times New Roman" panose="02020603050405020304" pitchFamily="18" charset="0"/>
              </a:rPr>
              <a:t>C: Alicia no hace algo que podría haber hecho  </a:t>
            </a:r>
          </a:p>
          <a:p>
            <a:pPr algn="just"/>
            <a:r>
              <a:rPr lang="es-CL" sz="1800" dirty="0">
                <a:latin typeface="Times New Roman" panose="02020603050405020304" pitchFamily="18" charset="0"/>
                <a:cs typeface="Times New Roman" panose="02020603050405020304" pitchFamily="18" charset="0"/>
              </a:rPr>
              <a:t>El paso desde las premisas a la conclusión se justifica por un razonamiento de este tipo:</a:t>
            </a:r>
          </a:p>
          <a:p>
            <a:pPr marL="0" indent="0" algn="just">
              <a:buNone/>
            </a:pPr>
            <a:r>
              <a:rPr lang="es-CL" sz="1800" dirty="0">
                <a:latin typeface="Times New Roman" panose="02020603050405020304" pitchFamily="18" charset="0"/>
                <a:cs typeface="Times New Roman" panose="02020603050405020304" pitchFamily="18" charset="0"/>
              </a:rPr>
              <a:t>(¬S(</a:t>
            </a:r>
            <a:r>
              <a:rPr lang="es-CL" sz="1800" i="1" dirty="0">
                <a:latin typeface="Times New Roman" panose="02020603050405020304" pitchFamily="18" charset="0"/>
                <a:cs typeface="Times New Roman" panose="02020603050405020304" pitchFamily="18" charset="0"/>
              </a:rPr>
              <a:t>a</a:t>
            </a:r>
            <a:r>
              <a:rPr lang="es-CL" sz="1800" dirty="0">
                <a:latin typeface="Times New Roman" panose="02020603050405020304" pitchFamily="18" charset="0"/>
                <a:cs typeface="Times New Roman" panose="02020603050405020304" pitchFamily="18" charset="0"/>
              </a:rPr>
              <a:t>) &amp; ◊S(</a:t>
            </a:r>
            <a:r>
              <a:rPr lang="es-CL" sz="1800" i="1" dirty="0">
                <a:latin typeface="Times New Roman" panose="02020603050405020304" pitchFamily="18" charset="0"/>
                <a:cs typeface="Times New Roman" panose="02020603050405020304" pitchFamily="18" charset="0"/>
              </a:rPr>
              <a:t>a</a:t>
            </a:r>
            <a:r>
              <a:rPr lang="es-CL" sz="1800" dirty="0">
                <a:latin typeface="Times New Roman" panose="02020603050405020304" pitchFamily="18" charset="0"/>
                <a:cs typeface="Times New Roman" panose="02020603050405020304" pitchFamily="18" charset="0"/>
              </a:rPr>
              <a:t>)) → Ǝ</a:t>
            </a:r>
            <a:r>
              <a:rPr lang="es-CL" sz="1800" i="1" dirty="0">
                <a:latin typeface="Times New Roman" panose="02020603050405020304" pitchFamily="18" charset="0"/>
                <a:cs typeface="Times New Roman" panose="02020603050405020304" pitchFamily="18" charset="0"/>
              </a:rPr>
              <a:t>X </a:t>
            </a:r>
            <a:r>
              <a:rPr lang="es-CL" sz="1800" dirty="0">
                <a:latin typeface="Times New Roman" panose="02020603050405020304" pitchFamily="18" charset="0"/>
                <a:cs typeface="Times New Roman" panose="02020603050405020304" pitchFamily="18" charset="0"/>
              </a:rPr>
              <a:t>(</a:t>
            </a:r>
            <a:r>
              <a:rPr lang="es-CL" sz="1800" i="1" dirty="0">
                <a:latin typeface="Times New Roman" panose="02020603050405020304" pitchFamily="18" charset="0"/>
                <a:cs typeface="Times New Roman" panose="02020603050405020304" pitchFamily="18" charset="0"/>
              </a:rPr>
              <a:t>¬</a:t>
            </a:r>
            <a:r>
              <a:rPr lang="es-CL" sz="1800" i="1" dirty="0" err="1">
                <a:latin typeface="Times New Roman" panose="02020603050405020304" pitchFamily="18" charset="0"/>
                <a:cs typeface="Times New Roman" panose="02020603050405020304" pitchFamily="18" charset="0"/>
              </a:rPr>
              <a:t>Xa</a:t>
            </a:r>
            <a:r>
              <a:rPr lang="es-CL" sz="1800" i="1" dirty="0">
                <a:latin typeface="Times New Roman" panose="02020603050405020304" pitchFamily="18" charset="0"/>
                <a:cs typeface="Times New Roman" panose="02020603050405020304" pitchFamily="18" charset="0"/>
              </a:rPr>
              <a:t> &amp; ◊</a:t>
            </a:r>
            <a:r>
              <a:rPr lang="es-CL" sz="1800" i="1" dirty="0" err="1">
                <a:latin typeface="Times New Roman" panose="02020603050405020304" pitchFamily="18" charset="0"/>
                <a:cs typeface="Times New Roman" panose="02020603050405020304" pitchFamily="18" charset="0"/>
              </a:rPr>
              <a:t>Xa</a:t>
            </a:r>
            <a:r>
              <a:rPr lang="es-CL" sz="1800" dirty="0">
                <a:latin typeface="Times New Roman" panose="02020603050405020304" pitchFamily="18" charset="0"/>
                <a:cs typeface="Times New Roman" panose="02020603050405020304" pitchFamily="18" charset="0"/>
              </a:rPr>
              <a:t>)</a:t>
            </a:r>
            <a:endParaRPr lang="es-CL" sz="1800" i="1" dirty="0">
              <a:latin typeface="Times New Roman" panose="02020603050405020304" pitchFamily="18" charset="0"/>
              <a:cs typeface="Times New Roman" panose="02020603050405020304" pitchFamily="18" charset="0"/>
            </a:endParaRPr>
          </a:p>
          <a:p>
            <a:pPr algn="just"/>
            <a:r>
              <a:rPr lang="es-CL" sz="1800" dirty="0">
                <a:latin typeface="Times New Roman" panose="02020603050405020304" pitchFamily="18" charset="0"/>
                <a:cs typeface="Times New Roman" panose="02020603050405020304" pitchFamily="18" charset="0"/>
              </a:rPr>
              <a:t>El principio general que subyace una transición de este estilo es algo similar a COMPm. En este caso, cierta instancia de dicho esquema ∃</a:t>
            </a:r>
            <a:r>
              <a:rPr lang="es-CL" sz="1800" i="1" dirty="0">
                <a:latin typeface="Times New Roman" panose="02020603050405020304" pitchFamily="18" charset="0"/>
                <a:cs typeface="Times New Roman" panose="02020603050405020304" pitchFamily="18" charset="0"/>
              </a:rPr>
              <a:t>X</a:t>
            </a:r>
            <a:r>
              <a:rPr lang="es-CL" sz="1800" dirty="0">
                <a:latin typeface="Times New Roman" panose="02020603050405020304" pitchFamily="18" charset="0"/>
                <a:cs typeface="Times New Roman" panose="02020603050405020304" pitchFamily="18" charset="0"/>
              </a:rPr>
              <a:t> □∀</a:t>
            </a:r>
            <a:r>
              <a:rPr lang="es-CL" sz="1800" i="1" dirty="0">
                <a:latin typeface="Times New Roman" panose="02020603050405020304" pitchFamily="18" charset="0"/>
                <a:cs typeface="Times New Roman" panose="02020603050405020304" pitchFamily="18" charset="0"/>
              </a:rPr>
              <a:t>x</a:t>
            </a:r>
            <a:r>
              <a:rPr lang="es-CL" sz="1800" dirty="0">
                <a:latin typeface="Times New Roman" panose="02020603050405020304" pitchFamily="18" charset="0"/>
                <a:cs typeface="Times New Roman" panose="02020603050405020304" pitchFamily="18" charset="0"/>
              </a:rPr>
              <a:t> (</a:t>
            </a:r>
            <a:r>
              <a:rPr lang="es-CL" sz="1800" i="1" dirty="0" err="1">
                <a:latin typeface="Times New Roman" panose="02020603050405020304" pitchFamily="18" charset="0"/>
                <a:cs typeface="Times New Roman" panose="02020603050405020304" pitchFamily="18" charset="0"/>
              </a:rPr>
              <a:t>Xx</a:t>
            </a:r>
            <a:r>
              <a:rPr lang="es-CL" sz="1800" dirty="0">
                <a:latin typeface="Times New Roman" panose="02020603050405020304" pitchFamily="18" charset="0"/>
                <a:cs typeface="Times New Roman" panose="02020603050405020304" pitchFamily="18" charset="0"/>
              </a:rPr>
              <a:t> ↔ S(</a:t>
            </a:r>
            <a:r>
              <a:rPr lang="es-CL" sz="1800" i="1" dirty="0">
                <a:latin typeface="Times New Roman" panose="02020603050405020304" pitchFamily="18" charset="0"/>
                <a:cs typeface="Times New Roman" panose="02020603050405020304" pitchFamily="18" charset="0"/>
              </a:rPr>
              <a:t>x</a:t>
            </a:r>
            <a:r>
              <a:rPr lang="es-CL" sz="1800" dirty="0">
                <a:latin typeface="Times New Roman" panose="02020603050405020304" pitchFamily="18" charset="0"/>
                <a:cs typeface="Times New Roman" panose="02020603050405020304" pitchFamily="18" charset="0"/>
              </a:rPr>
              <a:t>))</a:t>
            </a:r>
            <a:endParaRPr lang="es-CL" sz="1800" i="1" dirty="0">
              <a:latin typeface="Times New Roman" panose="02020603050405020304" pitchFamily="18" charset="0"/>
              <a:cs typeface="Times New Roman" panose="02020603050405020304" pitchFamily="18" charset="0"/>
            </a:endParaRPr>
          </a:p>
          <a:p>
            <a:endParaRPr lang="es-CL" sz="1800" dirty="0">
              <a:latin typeface="Times New Roman" panose="02020603050405020304" pitchFamily="18" charset="0"/>
              <a:cs typeface="Times New Roman" panose="02020603050405020304" pitchFamily="18" charset="0"/>
            </a:endParaRPr>
          </a:p>
          <a:p>
            <a:pPr marL="0" indent="0">
              <a:buNone/>
            </a:pPr>
            <a:endParaRPr lang="es-CL" sz="1800" dirty="0">
              <a:latin typeface="Times New Roman" panose="02020603050405020304" pitchFamily="18" charset="0"/>
              <a:cs typeface="Times New Roman" panose="02020603050405020304" pitchFamily="18" charset="0"/>
            </a:endParaRPr>
          </a:p>
        </p:txBody>
      </p:sp>
      <p:sp>
        <p:nvSpPr>
          <p:cNvPr id="5" name="Marcador de pie de página 4">
            <a:extLst>
              <a:ext uri="{FF2B5EF4-FFF2-40B4-BE49-F238E27FC236}">
                <a16:creationId xmlns:a16="http://schemas.microsoft.com/office/drawing/2014/main" id="{7AA9A12D-BF99-AD9E-7D04-9060DFAD9DAD}"/>
              </a:ext>
            </a:extLst>
          </p:cNvPr>
          <p:cNvSpPr>
            <a:spLocks noGrp="1"/>
          </p:cNvSpPr>
          <p:nvPr>
            <p:ph type="ftr" sz="quarter" idx="11"/>
          </p:nvPr>
        </p:nvSpPr>
        <p:spPr/>
        <p:txBody>
          <a:bodyPr/>
          <a:lstStyle/>
          <a:p>
            <a:r>
              <a:rPr lang="en-US" dirty="0"/>
              <a:t>matiaswfp@uc.cl</a:t>
            </a:r>
          </a:p>
        </p:txBody>
      </p:sp>
      <p:sp>
        <p:nvSpPr>
          <p:cNvPr id="6" name="Marcador de número de diapositiva 5">
            <a:extLst>
              <a:ext uri="{FF2B5EF4-FFF2-40B4-BE49-F238E27FC236}">
                <a16:creationId xmlns:a16="http://schemas.microsoft.com/office/drawing/2014/main" id="{035219D4-AB73-3F60-0BF7-85FC7ED5E663}"/>
              </a:ext>
            </a:extLst>
          </p:cNvPr>
          <p:cNvSpPr>
            <a:spLocks noGrp="1"/>
          </p:cNvSpPr>
          <p:nvPr>
            <p:ph type="sldNum" sz="quarter" idx="12"/>
          </p:nvPr>
        </p:nvSpPr>
        <p:spPr/>
        <p:txBody>
          <a:bodyPr/>
          <a:lstStyle/>
          <a:p>
            <a:fld id="{C68AC1EC-23E2-4F0E-A5A4-674EC8DB954E}" type="slidenum">
              <a:rPr lang="en-US" smtClean="0"/>
              <a:t>9</a:t>
            </a:fld>
            <a:endParaRPr lang="en-US"/>
          </a:p>
        </p:txBody>
      </p:sp>
      <p:sp>
        <p:nvSpPr>
          <p:cNvPr id="8" name="Marcador de contenido 2">
            <a:extLst>
              <a:ext uri="{FF2B5EF4-FFF2-40B4-BE49-F238E27FC236}">
                <a16:creationId xmlns:a16="http://schemas.microsoft.com/office/drawing/2014/main" id="{3E1D997B-983E-E16F-B553-6CF0A7BC362F}"/>
              </a:ext>
            </a:extLst>
          </p:cNvPr>
          <p:cNvSpPr txBox="1">
            <a:spLocks/>
          </p:cNvSpPr>
          <p:nvPr/>
        </p:nvSpPr>
        <p:spPr>
          <a:xfrm>
            <a:off x="127319" y="1544864"/>
            <a:ext cx="1486337" cy="4811486"/>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120000"/>
              </a:lnSpc>
              <a:spcBef>
                <a:spcPts val="1000"/>
              </a:spcBef>
              <a:buFont typeface="Arial" panose="020B0604020202020204" pitchFamily="34" charset="0"/>
              <a:buChar char="•"/>
              <a:defRPr sz="1600" kern="1200">
                <a:solidFill>
                  <a:schemeClr val="tx2"/>
                </a:solidFill>
                <a:latin typeface="+mn-lt"/>
                <a:ea typeface="+mn-ea"/>
                <a:cs typeface="+mn-cs"/>
              </a:defRPr>
            </a:lvl1pPr>
            <a:lvl2pPr marL="457200" indent="-228600" algn="l" defTabSz="914400" rtl="0" eaLnBrk="1" latinLnBrk="0" hangingPunct="1">
              <a:lnSpc>
                <a:spcPct val="120000"/>
              </a:lnSpc>
              <a:spcBef>
                <a:spcPts val="500"/>
              </a:spcBef>
              <a:buFont typeface="Arial" panose="020B0604020202020204" pitchFamily="34" charset="0"/>
              <a:buChar char="•"/>
              <a:defRPr sz="1400" kern="1200">
                <a:solidFill>
                  <a:schemeClr val="tx2"/>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200" kern="1200">
                <a:solidFill>
                  <a:schemeClr val="tx2"/>
                </a:solidFill>
                <a:latin typeface="+mn-lt"/>
                <a:ea typeface="+mn-ea"/>
                <a:cs typeface="+mn-cs"/>
              </a:defRPr>
            </a:lvl3pPr>
            <a:lvl4pPr marL="9144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4pPr>
            <a:lvl5pPr marL="1143000" indent="-228600" algn="l" defTabSz="914400" rtl="0" eaLnBrk="1" latinLnBrk="0" hangingPunct="1">
              <a:lnSpc>
                <a:spcPct val="120000"/>
              </a:lnSpc>
              <a:spcBef>
                <a:spcPts val="500"/>
              </a:spcBef>
              <a:buFont typeface="Arial" panose="020B0604020202020204" pitchFamily="34" charset="0"/>
              <a:buChar char="•"/>
              <a:defRPr sz="1100" kern="1200">
                <a:solidFill>
                  <a:schemeClr val="tx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buFont typeface="Arial" panose="020B0604020202020204" pitchFamily="34" charset="0"/>
              <a:buNone/>
            </a:pPr>
            <a:r>
              <a:rPr lang="es-CL" dirty="0">
                <a:solidFill>
                  <a:schemeClr val="tx2">
                    <a:lumMod val="50000"/>
                    <a:lumOff val="50000"/>
                  </a:schemeClr>
                </a:solidFill>
                <a:latin typeface="Times New Roman" panose="02020603050405020304" pitchFamily="18" charset="0"/>
                <a:cs typeface="Times New Roman" panose="02020603050405020304" pitchFamily="18" charset="0"/>
              </a:rPr>
              <a:t>El Necesitismo</a:t>
            </a: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CL" dirty="0">
                <a:latin typeface="Times New Roman" panose="02020603050405020304" pitchFamily="18" charset="0"/>
                <a:cs typeface="Times New Roman" panose="02020603050405020304" pitchFamily="18" charset="0"/>
              </a:rPr>
              <a:t>Principios de Comprensión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Estructura del argumento de Williamson</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El problema de COMPm</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Identidad y discernibilidad</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None/>
            </a:pPr>
            <a:r>
              <a:rPr lang="es-ES" dirty="0">
                <a:solidFill>
                  <a:schemeClr val="tx2">
                    <a:lumMod val="50000"/>
                    <a:lumOff val="50000"/>
                  </a:schemeClr>
                </a:solidFill>
                <a:latin typeface="Times New Roman" panose="02020603050405020304" pitchFamily="18" charset="0"/>
                <a:cs typeface="Times New Roman" panose="02020603050405020304" pitchFamily="18" charset="0"/>
              </a:rPr>
              <a:t>Universales Trascendentes</a:t>
            </a: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ES" dirty="0">
              <a:solidFill>
                <a:schemeClr val="tx2">
                  <a:lumMod val="50000"/>
                  <a:lumOff val="50000"/>
                </a:schemeClr>
              </a:solidFill>
              <a:latin typeface="Times New Roman" panose="02020603050405020304" pitchFamily="18" charset="0"/>
              <a:cs typeface="Times New Roman" panose="02020603050405020304" pitchFamily="18" charset="0"/>
            </a:endParaRPr>
          </a:p>
          <a:p>
            <a:pPr marL="0" indent="0" algn="ctr">
              <a:lnSpc>
                <a:spcPct val="100000"/>
              </a:lnSpc>
              <a:buFont typeface="Arial" panose="020B0604020202020204" pitchFamily="34" charset="0"/>
              <a:buNone/>
            </a:pPr>
            <a:endParaRPr lang="es-CL" dirty="0">
              <a:solidFill>
                <a:schemeClr val="tx2">
                  <a:lumMod val="50000"/>
                  <a:lumOff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7723339"/>
      </p:ext>
    </p:extLst>
  </p:cSld>
  <p:clrMapOvr>
    <a:masterClrMapping/>
  </p:clrMapOvr>
</p:sld>
</file>

<file path=ppt/theme/theme1.xml><?xml version="1.0" encoding="utf-8"?>
<a:theme xmlns:a="http://schemas.openxmlformats.org/drawingml/2006/main" name="BohoVogueVTI">
  <a:themeElements>
    <a:clrScheme name="AnalogousFromLightSeedRightStep">
      <a:dk1>
        <a:srgbClr val="000000"/>
      </a:dk1>
      <a:lt1>
        <a:srgbClr val="FFFFFF"/>
      </a:lt1>
      <a:dk2>
        <a:srgbClr val="413424"/>
      </a:dk2>
      <a:lt2>
        <a:srgbClr val="E2E5E8"/>
      </a:lt2>
      <a:accent1>
        <a:srgbClr val="D19651"/>
      </a:accent1>
      <a:accent2>
        <a:srgbClr val="A9A64F"/>
      </a:accent2>
      <a:accent3>
        <a:srgbClr val="90AB63"/>
      </a:accent3>
      <a:accent4>
        <a:srgbClr val="66B253"/>
      </a:accent4>
      <a:accent5>
        <a:srgbClr val="58B46B"/>
      </a:accent5>
      <a:accent6>
        <a:srgbClr val="53B28E"/>
      </a:accent6>
      <a:hlink>
        <a:srgbClr val="6283AA"/>
      </a:hlink>
      <a:folHlink>
        <a:srgbClr val="7F7F7F"/>
      </a:folHlink>
    </a:clrScheme>
    <a:fontScheme name="Walbaum Display_Aptos">
      <a:majorFont>
        <a:latin typeface="Walbaum Display"/>
        <a:ea typeface=""/>
        <a:cs typeface=""/>
      </a:majorFont>
      <a:minorFont>
        <a:latin typeface="Aptos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ohoVogueVTI" id="{8022F7FC-316B-4DD9-B9EB-BB68CC0DFA6F}" vid="{544DD2C6-9D23-4092-AACF-F55CEAA658F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26E5417D413B3419BFAB589FE034332" ma:contentTypeVersion="10" ma:contentTypeDescription="Create a new document." ma:contentTypeScope="" ma:versionID="50e611ac7b6103dfd8c48e8b5d7c567a">
  <xsd:schema xmlns:xsd="http://www.w3.org/2001/XMLSchema" xmlns:xs="http://www.w3.org/2001/XMLSchema" xmlns:p="http://schemas.microsoft.com/office/2006/metadata/properties" xmlns:ns3="cd83e776-9340-49d2-bdc4-481fe417d148" xmlns:ns4="138359c3-578a-42c4-ae52-43ca0a45d38a" targetNamespace="http://schemas.microsoft.com/office/2006/metadata/properties" ma:root="true" ma:fieldsID="0e4e3715b9f5ddacf988d251f36fc373" ns3:_="" ns4:_="">
    <xsd:import namespace="cd83e776-9340-49d2-bdc4-481fe417d148"/>
    <xsd:import namespace="138359c3-578a-42c4-ae52-43ca0a45d38a"/>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_activity" minOccurs="0"/>
                <xsd:element ref="ns3:MediaServiceObjectDetectorVersion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d83e776-9340-49d2-bdc4-481fe417d1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_activity" ma:index="15" nillable="true" ma:displayName="_activity" ma:hidden="true" ma:internalName="_activity">
      <xsd:simpleType>
        <xsd:restriction base="dms:Note"/>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7"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38359c3-578a-42c4-ae52-43ca0a45d38a"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cd83e776-9340-49d2-bdc4-481fe417d148" xsi:nil="true"/>
  </documentManagement>
</p:properties>
</file>

<file path=customXml/itemProps1.xml><?xml version="1.0" encoding="utf-8"?>
<ds:datastoreItem xmlns:ds="http://schemas.openxmlformats.org/officeDocument/2006/customXml" ds:itemID="{4AB3EDCB-FEEA-4E8F-A01A-D4F82D5DB7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d83e776-9340-49d2-bdc4-481fe417d148"/>
    <ds:schemaRef ds:uri="138359c3-578a-42c4-ae52-43ca0a45d3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402FC0F-26C5-4596-A394-85AED3BBA0C2}">
  <ds:schemaRefs>
    <ds:schemaRef ds:uri="http://schemas.microsoft.com/sharepoint/v3/contenttype/forms"/>
  </ds:schemaRefs>
</ds:datastoreItem>
</file>

<file path=customXml/itemProps3.xml><?xml version="1.0" encoding="utf-8"?>
<ds:datastoreItem xmlns:ds="http://schemas.openxmlformats.org/officeDocument/2006/customXml" ds:itemID="{A1C10C61-C4BC-4A15-BD76-541F7AD117FC}">
  <ds:schemaRefs>
    <ds:schemaRef ds:uri="http://schemas.microsoft.com/office/2006/documentManagement/types"/>
    <ds:schemaRef ds:uri="http://www.w3.org/XML/1998/namespace"/>
    <ds:schemaRef ds:uri="cd83e776-9340-49d2-bdc4-481fe417d148"/>
    <ds:schemaRef ds:uri="http://schemas.microsoft.com/office/2006/metadata/properties"/>
    <ds:schemaRef ds:uri="138359c3-578a-42c4-ae52-43ca0a45d38a"/>
    <ds:schemaRef ds:uri="http://purl.org/dc/dcmitype/"/>
    <ds:schemaRef ds:uri="http://purl.org/dc/terms/"/>
    <ds:schemaRef ds:uri="http://schemas.microsoft.com/office/infopath/2007/PartnerControls"/>
    <ds:schemaRef ds:uri="http://schemas.openxmlformats.org/package/2006/metadata/core-properties"/>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10629</TotalTime>
  <Words>3986</Words>
  <Application>Microsoft Office PowerPoint</Application>
  <PresentationFormat>Widescreen</PresentationFormat>
  <Paragraphs>580</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BohoVogueVTI</vt:lpstr>
      <vt:lpstr>La cuestión filosófico-matemática de la búsqueda un principio de comprensión en lógica modal de orden superior</vt:lpstr>
      <vt:lpstr>Índice de la presentación</vt:lpstr>
      <vt:lpstr>El necesitismo</vt:lpstr>
      <vt:lpstr>El necesitismo</vt:lpstr>
      <vt:lpstr>La negación del principio anterior</vt:lpstr>
      <vt:lpstr>Necesitismo de orden superior</vt:lpstr>
      <vt:lpstr>Dom. constante de intensiones</vt:lpstr>
      <vt:lpstr>Principios de comprensión</vt:lpstr>
      <vt:lpstr>Utilidad de los principios de comprensión</vt:lpstr>
      <vt:lpstr>Derivación de NNEm </vt:lpstr>
      <vt:lpstr>Derivación de BFm y CBFm</vt:lpstr>
      <vt:lpstr>Asimetría entre ontologías de primer y segundo orden</vt:lpstr>
      <vt:lpstr>Estructura del argumento de Williamson</vt:lpstr>
      <vt:lpstr>El tema que nos convoca</vt:lpstr>
      <vt:lpstr>El problema para el contingentista</vt:lpstr>
      <vt:lpstr>Haecceitas V/S Propiedades relacionales</vt:lpstr>
      <vt:lpstr>Identidad y discernibilidad: James Ladyman</vt:lpstr>
      <vt:lpstr>Clasificación de los grados de discernibilidad</vt:lpstr>
      <vt:lpstr>Tweedledum y Tweedledee: la naturaleza de las propiedades cualitativas</vt:lpstr>
      <vt:lpstr>La respuesta matemática de la discernibilidad débil en una estructura</vt:lpstr>
      <vt:lpstr>Las exigencias del P. Comprensión</vt:lpstr>
      <vt:lpstr>Para ir cerrando…</vt:lpstr>
      <vt:lpstr>Universales trascendentes</vt:lpstr>
      <vt:lpstr>El argumento de los números complejos</vt:lpstr>
      <vt:lpstr>Bibliografía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Matías Walker Fanjul</dc:creator>
  <cp:lastModifiedBy>Matías Walker Fanjul</cp:lastModifiedBy>
  <cp:revision>2</cp:revision>
  <dcterms:created xsi:type="dcterms:W3CDTF">2024-08-21T00:57:58Z</dcterms:created>
  <dcterms:modified xsi:type="dcterms:W3CDTF">2024-09-25T19:47:21Z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0x010100226E5417D413B3419BFAB589FE034332</vt:lpwstr>
  </property>
</Properties>
</file>