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444" r:id="rId6"/>
    <p:sldId id="260" r:id="rId7"/>
    <p:sldId id="262" r:id="rId8"/>
    <p:sldId id="261" r:id="rId9"/>
    <p:sldId id="263" r:id="rId10"/>
    <p:sldId id="264" r:id="rId11"/>
    <p:sldId id="265" r:id="rId12"/>
    <p:sldId id="266" r:id="rId13"/>
    <p:sldId id="267" r:id="rId14"/>
    <p:sldId id="268" r:id="rId15"/>
    <p:sldId id="443" r:id="rId16"/>
    <p:sldId id="429" r:id="rId17"/>
    <p:sldId id="430" r:id="rId18"/>
    <p:sldId id="431" r:id="rId19"/>
    <p:sldId id="432" r:id="rId20"/>
    <p:sldId id="433" r:id="rId21"/>
    <p:sldId id="425" r:id="rId22"/>
    <p:sldId id="427" r:id="rId23"/>
    <p:sldId id="428" r:id="rId24"/>
    <p:sldId id="434" r:id="rId25"/>
    <p:sldId id="437" r:id="rId26"/>
    <p:sldId id="435" r:id="rId27"/>
    <p:sldId id="436" r:id="rId28"/>
    <p:sldId id="438" r:id="rId29"/>
    <p:sldId id="44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6"/>
  </p:normalViewPr>
  <p:slideViewPr>
    <p:cSldViewPr snapToGrid="0">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4D48B4F-164F-AD47-A1A4-BCD228448F05}" type="datetimeFigureOut">
              <a:rPr lang="en-US" smtClean="0"/>
              <a:t>9/2/24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505B4-564C-8049-8862-ACF9876CFE5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6752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D48B4F-164F-AD47-A1A4-BCD228448F05}" type="datetimeFigureOut">
              <a:rPr lang="en-US" smtClean="0"/>
              <a:t>9/2/24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3340964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D48B4F-164F-AD47-A1A4-BCD228448F05}" type="datetimeFigureOut">
              <a:rPr lang="en-US" smtClean="0"/>
              <a:t>9/2/24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505B4-564C-8049-8862-ACF9876CFE5A}"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425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D48B4F-164F-AD47-A1A4-BCD228448F05}" type="datetimeFigureOut">
              <a:rPr lang="en-US" smtClean="0"/>
              <a:t>9/2/24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35937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D48B4F-164F-AD47-A1A4-BCD228448F05}" type="datetimeFigureOut">
              <a:rPr lang="en-US" smtClean="0"/>
              <a:t>9/2/24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505B4-564C-8049-8862-ACF9876CFE5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532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D48B4F-164F-AD47-A1A4-BCD228448F05}" type="datetimeFigureOut">
              <a:rPr lang="en-US" smtClean="0"/>
              <a:t>9/2/24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111973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D48B4F-164F-AD47-A1A4-BCD228448F05}" type="datetimeFigureOut">
              <a:rPr lang="en-US" smtClean="0"/>
              <a:t>9/2/24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219932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D48B4F-164F-AD47-A1A4-BCD228448F05}" type="datetimeFigureOut">
              <a:rPr lang="en-US" smtClean="0"/>
              <a:t>9/2/24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3691994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48B4F-164F-AD47-A1A4-BCD228448F05}" type="datetimeFigureOut">
              <a:rPr lang="en-US" smtClean="0"/>
              <a:t>9/2/24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218604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D48B4F-164F-AD47-A1A4-BCD228448F05}" type="datetimeFigureOut">
              <a:rPr lang="en-US" smtClean="0"/>
              <a:t>9/2/24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505B4-564C-8049-8862-ACF9876CFE5A}" type="slidenum">
              <a:rPr lang="en-US" smtClean="0"/>
              <a:t>‹#›</a:t>
            </a:fld>
            <a:endParaRPr lang="en-US"/>
          </a:p>
        </p:txBody>
      </p:sp>
    </p:spTree>
    <p:extLst>
      <p:ext uri="{BB962C8B-B14F-4D97-AF65-F5344CB8AC3E}">
        <p14:creationId xmlns:p14="http://schemas.microsoft.com/office/powerpoint/2010/main" val="3681777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D48B4F-164F-AD47-A1A4-BCD228448F05}" type="datetimeFigureOut">
              <a:rPr lang="en-US" smtClean="0"/>
              <a:t>9/2/24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505B4-564C-8049-8862-ACF9876CFE5A}"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388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4D48B4F-164F-AD47-A1A4-BCD228448F05}" type="datetimeFigureOut">
              <a:rPr lang="en-US" smtClean="0"/>
              <a:t>9/2/24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61505B4-564C-8049-8862-ACF9876CFE5A}"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803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5EBA-C5DC-8A17-3BCF-D47BD54BFD05}"/>
              </a:ext>
            </a:extLst>
          </p:cNvPr>
          <p:cNvSpPr>
            <a:spLocks noGrp="1"/>
          </p:cNvSpPr>
          <p:nvPr>
            <p:ph type="ctrTitle"/>
          </p:nvPr>
        </p:nvSpPr>
        <p:spPr/>
        <p:txBody>
          <a:bodyPr>
            <a:normAutofit fontScale="90000"/>
          </a:bodyPr>
          <a:lstStyle/>
          <a:p>
            <a:r>
              <a:rPr lang="en-US" dirty="0"/>
              <a:t>Frege’s </a:t>
            </a:r>
            <a:r>
              <a:rPr lang="en-US" i="1" dirty="0" err="1"/>
              <a:t>Nebengedanke</a:t>
            </a:r>
            <a:r>
              <a:rPr lang="en-US" i="1" dirty="0"/>
              <a:t> </a:t>
            </a:r>
            <a:r>
              <a:rPr lang="en-US" dirty="0"/>
              <a:t>and Grice’s Implicatures</a:t>
            </a:r>
            <a:br>
              <a:rPr lang="en-US" dirty="0"/>
            </a:br>
            <a:r>
              <a:rPr lang="en-US" sz="2200" dirty="0"/>
              <a:t>(Jornadas Rolando </a:t>
            </a:r>
            <a:r>
              <a:rPr lang="en-US" sz="2200" dirty="0" err="1"/>
              <a:t>Chuaqui</a:t>
            </a:r>
            <a:r>
              <a:rPr lang="en-US" sz="2200" dirty="0"/>
              <a:t> </a:t>
            </a:r>
            <a:r>
              <a:rPr lang="en-US" sz="2200" dirty="0" err="1"/>
              <a:t>Kettlun</a:t>
            </a:r>
            <a:r>
              <a:rPr lang="en-US" sz="2200" dirty="0"/>
              <a:t>, Valparaiso, Chile</a:t>
            </a:r>
            <a:br>
              <a:rPr lang="en-US" sz="2200" dirty="0"/>
            </a:br>
            <a:r>
              <a:rPr lang="en-US" sz="2200" dirty="0"/>
              <a:t>September 2024)</a:t>
            </a:r>
          </a:p>
        </p:txBody>
      </p:sp>
      <p:sp>
        <p:nvSpPr>
          <p:cNvPr id="3" name="Subtitle 2">
            <a:extLst>
              <a:ext uri="{FF2B5EF4-FFF2-40B4-BE49-F238E27FC236}">
                <a16:creationId xmlns:a16="http://schemas.microsoft.com/office/drawing/2014/main" id="{12E1103A-2567-44E0-4CC0-36F526681D5E}"/>
              </a:ext>
            </a:extLst>
          </p:cNvPr>
          <p:cNvSpPr>
            <a:spLocks noGrp="1"/>
          </p:cNvSpPr>
          <p:nvPr>
            <p:ph type="subTitle" idx="1"/>
          </p:nvPr>
        </p:nvSpPr>
        <p:spPr/>
        <p:txBody>
          <a:bodyPr/>
          <a:lstStyle/>
          <a:p>
            <a:r>
              <a:rPr lang="en-US" dirty="0"/>
              <a:t>Marco Ruffino</a:t>
            </a:r>
          </a:p>
          <a:p>
            <a:r>
              <a:rPr lang="en-US" dirty="0"/>
              <a:t>UNICAMP-</a:t>
            </a:r>
            <a:r>
              <a:rPr lang="en-US" dirty="0" err="1"/>
              <a:t>Brasil</a:t>
            </a:r>
            <a:endParaRPr lang="en-US" dirty="0"/>
          </a:p>
        </p:txBody>
      </p:sp>
    </p:spTree>
    <p:extLst>
      <p:ext uri="{BB962C8B-B14F-4D97-AF65-F5344CB8AC3E}">
        <p14:creationId xmlns:p14="http://schemas.microsoft.com/office/powerpoint/2010/main" val="2409217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048FD9-5D7E-6F42-1B64-135589C9384A}"/>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5D389147-18FE-0AF4-AFFD-514EF27DE597}"/>
              </a:ext>
            </a:extLst>
          </p:cNvPr>
          <p:cNvSpPr>
            <a:spLocks noGrp="1"/>
          </p:cNvSpPr>
          <p:nvPr>
            <p:ph idx="1"/>
          </p:nvPr>
        </p:nvSpPr>
        <p:spPr>
          <a:xfrm>
            <a:off x="4951048" y="804333"/>
            <a:ext cx="6306003" cy="5249334"/>
          </a:xfrm>
        </p:spPr>
        <p:txBody>
          <a:bodyPr anchor="ctr">
            <a:normAutofit/>
          </a:bodyPr>
          <a:lstStyle/>
          <a:p>
            <a:r>
              <a:rPr lang="en-US" dirty="0"/>
              <a:t>If we go with ‘Yes’ (e.g., the decision was made before Napoleon recognized the danger), (3) is not part of what is said. </a:t>
            </a:r>
          </a:p>
          <a:p>
            <a:r>
              <a:rPr lang="en-US" dirty="0"/>
              <a:t>I.e., on the one hand, (3) being false does not make (N) false.</a:t>
            </a:r>
          </a:p>
          <a:p>
            <a:r>
              <a:rPr lang="en-US" dirty="0"/>
              <a:t>On the other hand, we can substitute (1) for any other true sentence and the truth of (N) won’t be affected either.</a:t>
            </a:r>
          </a:p>
          <a:p>
            <a:r>
              <a:rPr lang="en-US" dirty="0"/>
              <a:t>E.g., </a:t>
            </a:r>
          </a:p>
          <a:p>
            <a:r>
              <a:rPr lang="en-US" dirty="0"/>
              <a:t>(N*) Napoleon, </a:t>
            </a:r>
            <a:r>
              <a:rPr lang="en-US" dirty="0">
                <a:solidFill>
                  <a:schemeClr val="accent1"/>
                </a:solidFill>
              </a:rPr>
              <a:t>who is such that 2+2=4</a:t>
            </a:r>
            <a:r>
              <a:rPr lang="en-US" dirty="0"/>
              <a:t>, himself led his guards against the enemy position</a:t>
            </a:r>
          </a:p>
          <a:p>
            <a:endParaRPr lang="en-US" dirty="0"/>
          </a:p>
          <a:p>
            <a:r>
              <a:rPr lang="en-US" dirty="0"/>
              <a:t>is true (although strange)</a:t>
            </a:r>
          </a:p>
        </p:txBody>
      </p:sp>
    </p:spTree>
    <p:extLst>
      <p:ext uri="{BB962C8B-B14F-4D97-AF65-F5344CB8AC3E}">
        <p14:creationId xmlns:p14="http://schemas.microsoft.com/office/powerpoint/2010/main" val="4200895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FE474D-9051-47C0-D0F7-E822B04EDC38}"/>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1D4357C2-555D-A834-5281-CEFEE6DD29C9}"/>
              </a:ext>
            </a:extLst>
          </p:cNvPr>
          <p:cNvSpPr>
            <a:spLocks noGrp="1"/>
          </p:cNvSpPr>
          <p:nvPr>
            <p:ph idx="1"/>
          </p:nvPr>
        </p:nvSpPr>
        <p:spPr>
          <a:xfrm>
            <a:off x="4951048" y="804333"/>
            <a:ext cx="6306003" cy="5249334"/>
          </a:xfrm>
        </p:spPr>
        <p:txBody>
          <a:bodyPr anchor="ctr">
            <a:normAutofit/>
          </a:bodyPr>
          <a:lstStyle/>
          <a:p>
            <a:r>
              <a:rPr lang="en-US" dirty="0"/>
              <a:t>If we go with ‘No’, then a complicated case arises. We cannot substitute (1) with just any other true statements, because then we would have</a:t>
            </a:r>
          </a:p>
          <a:p>
            <a:r>
              <a:rPr lang="en-US" dirty="0"/>
              <a:t>(N*) Napoleon, </a:t>
            </a:r>
            <a:r>
              <a:rPr lang="en-US" dirty="0">
                <a:solidFill>
                  <a:schemeClr val="accent1"/>
                </a:solidFill>
              </a:rPr>
              <a:t>who is such that 2+2=4</a:t>
            </a:r>
            <a:r>
              <a:rPr lang="en-US" dirty="0"/>
              <a:t>, himself led his guards against the enemy position</a:t>
            </a:r>
          </a:p>
          <a:p>
            <a:r>
              <a:rPr lang="en-US" dirty="0"/>
              <a:t>expresses:</a:t>
            </a:r>
          </a:p>
          <a:p>
            <a:r>
              <a:rPr lang="en-US" dirty="0"/>
              <a:t>(1) Napoleon is such that 2+2=4;</a:t>
            </a:r>
          </a:p>
          <a:p>
            <a:r>
              <a:rPr lang="en-US" dirty="0"/>
              <a:t>(2) Napoleon himself led his guards against the enemy position;</a:t>
            </a:r>
          </a:p>
          <a:p>
            <a:r>
              <a:rPr lang="en-US" dirty="0"/>
              <a:t>(3) (1) is the cause of (2)</a:t>
            </a:r>
          </a:p>
          <a:p>
            <a:r>
              <a:rPr lang="en-US" dirty="0"/>
              <a:t>but (3) is false…</a:t>
            </a:r>
          </a:p>
        </p:txBody>
      </p:sp>
    </p:spTree>
    <p:extLst>
      <p:ext uri="{BB962C8B-B14F-4D97-AF65-F5344CB8AC3E}">
        <p14:creationId xmlns:p14="http://schemas.microsoft.com/office/powerpoint/2010/main" val="56455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04D356-1102-7DA9-78E6-34C2BE075A5B}"/>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7BBCB3C6-0859-D685-1D67-AC0B98E2A3B2}"/>
              </a:ext>
            </a:extLst>
          </p:cNvPr>
          <p:cNvSpPr>
            <a:spLocks noGrp="1"/>
          </p:cNvSpPr>
          <p:nvPr>
            <p:ph idx="1"/>
          </p:nvPr>
        </p:nvSpPr>
        <p:spPr>
          <a:xfrm>
            <a:off x="4951048" y="804333"/>
            <a:ext cx="6306003" cy="5249334"/>
          </a:xfrm>
        </p:spPr>
        <p:txBody>
          <a:bodyPr anchor="ctr">
            <a:normAutofit/>
          </a:bodyPr>
          <a:lstStyle/>
          <a:p>
            <a:r>
              <a:rPr lang="en-US" dirty="0"/>
              <a:t>This means that the sentence</a:t>
            </a:r>
          </a:p>
          <a:p>
            <a:r>
              <a:rPr lang="en-US" dirty="0"/>
              <a:t>(1)-</a:t>
            </a:r>
            <a:r>
              <a:rPr lang="en-US" dirty="0">
                <a:solidFill>
                  <a:schemeClr val="accent1"/>
                </a:solidFill>
              </a:rPr>
              <a:t>Napoleon recognized the danger to his right flank</a:t>
            </a:r>
          </a:p>
          <a:p>
            <a:r>
              <a:rPr lang="en-US" dirty="0"/>
              <a:t>would have to be taken as having two distinct roles in (N): </a:t>
            </a:r>
          </a:p>
          <a:p>
            <a:r>
              <a:rPr lang="en-US" dirty="0"/>
              <a:t>-once with a truth-value (true) as </a:t>
            </a:r>
            <a:r>
              <a:rPr lang="en-US" i="1" dirty="0" err="1"/>
              <a:t>Bedeutung</a:t>
            </a:r>
            <a:r>
              <a:rPr lang="en-US" dirty="0"/>
              <a:t> and expressing the thought that Napoleon recognized the danger to his right flank, and </a:t>
            </a:r>
          </a:p>
          <a:p>
            <a:r>
              <a:rPr lang="en-US" dirty="0"/>
              <a:t>-once with its indirect reference (the thought itself) and expressing an indirect sense</a:t>
            </a:r>
          </a:p>
          <a:p>
            <a:endParaRPr lang="en-US" dirty="0"/>
          </a:p>
        </p:txBody>
      </p:sp>
    </p:spTree>
    <p:extLst>
      <p:ext uri="{BB962C8B-B14F-4D97-AF65-F5344CB8AC3E}">
        <p14:creationId xmlns:p14="http://schemas.microsoft.com/office/powerpoint/2010/main" val="729621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CA82C6-207D-A86A-1C6E-63F1D9557E08}"/>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A1CFA74C-391F-BB54-30EF-818DF850B180}"/>
              </a:ext>
            </a:extLst>
          </p:cNvPr>
          <p:cNvSpPr>
            <a:spLocks noGrp="1"/>
          </p:cNvSpPr>
          <p:nvPr>
            <p:ph idx="1"/>
          </p:nvPr>
        </p:nvSpPr>
        <p:spPr>
          <a:xfrm>
            <a:off x="4951048" y="804333"/>
            <a:ext cx="6306003" cy="5249334"/>
          </a:xfrm>
        </p:spPr>
        <p:txBody>
          <a:bodyPr anchor="ctr">
            <a:normAutofit lnSpcReduction="10000"/>
          </a:bodyPr>
          <a:lstStyle/>
          <a:p>
            <a:r>
              <a:rPr lang="en-US" dirty="0"/>
              <a:t>This seems strange, but it is what happens in less controversial cases</a:t>
            </a:r>
          </a:p>
          <a:p>
            <a:r>
              <a:rPr lang="en-US" dirty="0"/>
              <a:t>(B) Bebel fancies [</a:t>
            </a:r>
            <a:r>
              <a:rPr lang="en-US" i="1" dirty="0" err="1"/>
              <a:t>wähnt</a:t>
            </a:r>
            <a:r>
              <a:rPr lang="en-US" dirty="0"/>
              <a:t>] </a:t>
            </a:r>
            <a:r>
              <a:rPr lang="en-US" dirty="0">
                <a:solidFill>
                  <a:schemeClr val="accent1"/>
                </a:solidFill>
              </a:rPr>
              <a:t>that the return of Alsace-Lorraine would appease France’s desire for revenge</a:t>
            </a:r>
          </a:p>
          <a:p>
            <a:r>
              <a:rPr lang="en-US" dirty="0"/>
              <a:t>expresses two thoughts:</a:t>
            </a:r>
          </a:p>
          <a:p>
            <a:r>
              <a:rPr lang="en-US" dirty="0"/>
              <a:t>(1)-Bebel believes that the return of Alsace-Lorraine would appease France’s desire for revenge</a:t>
            </a:r>
          </a:p>
          <a:p>
            <a:r>
              <a:rPr lang="en-US" dirty="0"/>
              <a:t>(2)-The return of Alsace-Lorraine would </a:t>
            </a:r>
            <a:r>
              <a:rPr lang="en-US" dirty="0">
                <a:solidFill>
                  <a:schemeClr val="accent1"/>
                </a:solidFill>
              </a:rPr>
              <a:t>NOT</a:t>
            </a:r>
            <a:r>
              <a:rPr lang="en-US" dirty="0"/>
              <a:t> appease France’s desire for revenge</a:t>
            </a:r>
          </a:p>
          <a:p>
            <a:r>
              <a:rPr lang="en-US" dirty="0"/>
              <a:t>In (1) the subordinate clause has its indirect reference, while in (2) has its direct reference (the false, according to Frege)</a:t>
            </a:r>
          </a:p>
          <a:p>
            <a:pPr marL="0" indent="0">
              <a:buNone/>
            </a:pPr>
            <a:r>
              <a:rPr lang="en-US" dirty="0"/>
              <a:t>NOTE: ‘fancies’ is </a:t>
            </a:r>
            <a:r>
              <a:rPr lang="en-US" dirty="0" err="1"/>
              <a:t>counterfactive</a:t>
            </a:r>
            <a:r>
              <a:rPr lang="en-US" dirty="0"/>
              <a:t>, but the same happens with </a:t>
            </a:r>
            <a:r>
              <a:rPr lang="en-US" dirty="0" err="1"/>
              <a:t>factive</a:t>
            </a:r>
            <a:r>
              <a:rPr lang="en-US" dirty="0"/>
              <a:t> verbs such as ‘knows’, ‘realizes’, etc.</a:t>
            </a:r>
          </a:p>
        </p:txBody>
      </p:sp>
    </p:spTree>
    <p:extLst>
      <p:ext uri="{BB962C8B-B14F-4D97-AF65-F5344CB8AC3E}">
        <p14:creationId xmlns:p14="http://schemas.microsoft.com/office/powerpoint/2010/main" val="1615726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DA212-5942-9BB0-A265-0688999EF703}"/>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826586B4-1EA1-E6A2-201C-7C0A1A490F08}"/>
              </a:ext>
            </a:extLst>
          </p:cNvPr>
          <p:cNvSpPr>
            <a:spLocks noGrp="1"/>
          </p:cNvSpPr>
          <p:nvPr>
            <p:ph idx="1"/>
          </p:nvPr>
        </p:nvSpPr>
        <p:spPr>
          <a:xfrm>
            <a:off x="4951048" y="804333"/>
            <a:ext cx="6306003" cy="5249334"/>
          </a:xfrm>
        </p:spPr>
        <p:txBody>
          <a:bodyPr anchor="ctr">
            <a:normAutofit/>
          </a:bodyPr>
          <a:lstStyle/>
          <a:p>
            <a:r>
              <a:rPr lang="en-US" dirty="0"/>
              <a:t>(W) Because ice is less dense than water, it floats on water</a:t>
            </a:r>
          </a:p>
          <a:p>
            <a:r>
              <a:rPr lang="en-US" dirty="0"/>
              <a:t>(1)-Ice is less dense than water.</a:t>
            </a:r>
          </a:p>
          <a:p>
            <a:r>
              <a:rPr lang="en-US" dirty="0"/>
              <a:t>(2)-If anything is less dense than water, it floats on water.</a:t>
            </a:r>
          </a:p>
          <a:p>
            <a:r>
              <a:rPr lang="en-US" dirty="0"/>
              <a:t>(3)-Ice floats on water</a:t>
            </a:r>
          </a:p>
          <a:p>
            <a:r>
              <a:rPr lang="en-US" dirty="0"/>
              <a:t>Again, (1) is taken in its direct reference (true) in (1) and expresses the thought that ice is less dense than water, but it also expresses part of the thought in (2) (hence, cannot be substituted with just any other true thought, e.g., ’2+2=4’)</a:t>
            </a:r>
          </a:p>
        </p:txBody>
      </p:sp>
    </p:spTree>
    <p:extLst>
      <p:ext uri="{BB962C8B-B14F-4D97-AF65-F5344CB8AC3E}">
        <p14:creationId xmlns:p14="http://schemas.microsoft.com/office/powerpoint/2010/main" val="649127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E80CCE-3406-B814-8860-ED905686183B}"/>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Important Features</a:t>
            </a:r>
          </a:p>
        </p:txBody>
      </p:sp>
      <p:sp>
        <p:nvSpPr>
          <p:cNvPr id="3" name="Content Placeholder 2">
            <a:extLst>
              <a:ext uri="{FF2B5EF4-FFF2-40B4-BE49-F238E27FC236}">
                <a16:creationId xmlns:a16="http://schemas.microsoft.com/office/drawing/2014/main" id="{E131BFB2-5862-8132-1922-FAE38D253961}"/>
              </a:ext>
            </a:extLst>
          </p:cNvPr>
          <p:cNvSpPr>
            <a:spLocks noGrp="1"/>
          </p:cNvSpPr>
          <p:nvPr>
            <p:ph idx="1"/>
          </p:nvPr>
        </p:nvSpPr>
        <p:spPr>
          <a:xfrm>
            <a:off x="4951048" y="804333"/>
            <a:ext cx="6306003" cy="5249334"/>
          </a:xfrm>
        </p:spPr>
        <p:txBody>
          <a:bodyPr anchor="ctr">
            <a:normAutofit/>
          </a:bodyPr>
          <a:lstStyle/>
          <a:p>
            <a:r>
              <a:rPr lang="en-US" dirty="0"/>
              <a:t>-In many situations, the accompanying </a:t>
            </a:r>
            <a:r>
              <a:rPr lang="en-US" i="1" dirty="0" err="1"/>
              <a:t>Nebengedanke</a:t>
            </a:r>
            <a:r>
              <a:rPr lang="en-US" dirty="0"/>
              <a:t> is so natural that we don’t notice it;</a:t>
            </a:r>
          </a:p>
          <a:p>
            <a:r>
              <a:rPr lang="en-US" dirty="0"/>
              <a:t>-The </a:t>
            </a:r>
            <a:r>
              <a:rPr lang="en-US" i="1" dirty="0" err="1"/>
              <a:t>Nebengedanke</a:t>
            </a:r>
            <a:r>
              <a:rPr lang="en-US" dirty="0"/>
              <a:t> that is part of what is expressed may be triggered by expressions (e.g., ‘because’);</a:t>
            </a:r>
          </a:p>
          <a:p>
            <a:r>
              <a:rPr lang="en-US" dirty="0"/>
              <a:t>-In many situations (as in the causal clause) the </a:t>
            </a:r>
            <a:r>
              <a:rPr lang="en-US" i="1" dirty="0" err="1"/>
              <a:t>Nebengedanke</a:t>
            </a:r>
            <a:r>
              <a:rPr lang="en-US" dirty="0"/>
              <a:t> may be what most interest us.</a:t>
            </a:r>
          </a:p>
          <a:p>
            <a:r>
              <a:rPr lang="en-US" dirty="0"/>
              <a:t>-Despite all this, the </a:t>
            </a:r>
            <a:r>
              <a:rPr lang="en-US" i="1" dirty="0" err="1"/>
              <a:t>Nebengedanke</a:t>
            </a:r>
            <a:r>
              <a:rPr lang="en-US" dirty="0"/>
              <a:t> are not part of the logical (conceptual) content of judgements, and hence do not have a place in logical reasoning.</a:t>
            </a:r>
          </a:p>
        </p:txBody>
      </p:sp>
    </p:spTree>
    <p:extLst>
      <p:ext uri="{BB962C8B-B14F-4D97-AF65-F5344CB8AC3E}">
        <p14:creationId xmlns:p14="http://schemas.microsoft.com/office/powerpoint/2010/main" val="1402512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A0717A-7E72-924E-6C8F-BAF44733AA8E}"/>
              </a:ext>
            </a:extLst>
          </p:cNvPr>
          <p:cNvSpPr>
            <a:spLocks noGrp="1"/>
          </p:cNvSpPr>
          <p:nvPr>
            <p:ph type="title"/>
          </p:nvPr>
        </p:nvSpPr>
        <p:spPr>
          <a:xfrm>
            <a:off x="964788" y="804333"/>
            <a:ext cx="3391900" cy="5249334"/>
          </a:xfrm>
        </p:spPr>
        <p:txBody>
          <a:bodyPr>
            <a:normAutofit/>
          </a:bodyPr>
          <a:lstStyle/>
          <a:p>
            <a:pPr algn="r"/>
            <a:r>
              <a:rPr lang="en-US" i="1">
                <a:solidFill>
                  <a:srgbClr val="FFFFFF"/>
                </a:solidFill>
              </a:rPr>
              <a:t>Nebengedanke</a:t>
            </a:r>
            <a:r>
              <a:rPr lang="en-US" dirty="0">
                <a:solidFill>
                  <a:srgbClr val="FFFFFF"/>
                </a:solidFill>
              </a:rPr>
              <a:t> in Logic</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8D944B7-15E2-8E23-BB98-7F8EF532D35F}"/>
                  </a:ext>
                </a:extLst>
              </p:cNvPr>
              <p:cNvSpPr>
                <a:spLocks noGrp="1"/>
              </p:cNvSpPr>
              <p:nvPr>
                <p:ph idx="1"/>
              </p:nvPr>
            </p:nvSpPr>
            <p:spPr>
              <a:xfrm>
                <a:off x="4951048" y="804333"/>
                <a:ext cx="6306003" cy="5249334"/>
              </a:xfrm>
            </p:spPr>
            <p:txBody>
              <a:bodyPr anchor="ctr">
                <a:normAutofit/>
              </a:bodyPr>
              <a:lstStyle/>
              <a:p>
                <a:r>
                  <a:rPr lang="en-US" sz="1900" dirty="0"/>
                  <a:t>Danger specifically in logic:</a:t>
                </a:r>
              </a:p>
              <a:p>
                <a:r>
                  <a:rPr lang="en-US" sz="1900" dirty="0"/>
                  <a:t>“Letter to Husserl” (1906): Existential import of universal quantification</a:t>
                </a:r>
              </a:p>
              <a:p>
                <a:r>
                  <a:rPr lang="en-US" sz="1900" dirty="0"/>
                  <a:t>All unicorns are nice </a:t>
                </a:r>
                <a14:m>
                  <m:oMath xmlns:m="http://schemas.openxmlformats.org/officeDocument/2006/math">
                    <m:r>
                      <a:rPr lang="en-US" sz="1900" i="1" smtClean="0">
                        <a:latin typeface="Cambria Math" panose="02040503050406030204" pitchFamily="18" charset="0"/>
                        <a:ea typeface="Cambria Math" panose="02040503050406030204" pitchFamily="18" charset="0"/>
                      </a:rPr>
                      <m:t>⟹</m:t>
                    </m:r>
                  </m:oMath>
                </a14:m>
                <a:r>
                  <a:rPr lang="en-US" sz="1900" dirty="0"/>
                  <a:t> There are unicorns</a:t>
                </a:r>
              </a:p>
              <a:p>
                <a:endParaRPr lang="en-US" sz="1900" dirty="0"/>
              </a:p>
              <a:p>
                <a:r>
                  <a:rPr lang="en-US" sz="1900" dirty="0"/>
                  <a:t>“Dialog with </a:t>
                </a:r>
                <a:r>
                  <a:rPr lang="en-US" sz="1900" dirty="0" err="1"/>
                  <a:t>Pünjer</a:t>
                </a:r>
                <a:r>
                  <a:rPr lang="en-US" sz="1900" dirty="0"/>
                  <a:t> on Existence”: residual reading of existential claims</a:t>
                </a:r>
              </a:p>
              <a:p>
                <a:r>
                  <a:rPr lang="en-US" sz="1900" dirty="0"/>
                  <a:t>Some humans are Greeks </a:t>
                </a:r>
                <a14:m>
                  <m:oMath xmlns:m="http://schemas.openxmlformats.org/officeDocument/2006/math">
                    <m:r>
                      <a:rPr lang="en-US" sz="1900" i="1" smtClean="0">
                        <a:latin typeface="Cambria Math" panose="02040503050406030204" pitchFamily="18" charset="0"/>
                        <a:ea typeface="Cambria Math" panose="02040503050406030204" pitchFamily="18" charset="0"/>
                      </a:rPr>
                      <m:t>⟺</m:t>
                    </m:r>
                  </m:oMath>
                </a14:m>
                <a:r>
                  <a:rPr lang="en-US" sz="1900" dirty="0"/>
                  <a:t> Some Greeks are human </a:t>
                </a:r>
              </a:p>
              <a:p>
                <a:r>
                  <a:rPr lang="en-US" sz="1900" dirty="0"/>
                  <a:t>But</a:t>
                </a:r>
              </a:p>
              <a:p>
                <a:r>
                  <a:rPr lang="en-US" sz="1900" dirty="0"/>
                  <a:t>Some Greeks are human </a:t>
                </a:r>
                <a14:m>
                  <m:oMath xmlns:m="http://schemas.openxmlformats.org/officeDocument/2006/math">
                    <m:r>
                      <a:rPr lang="pt-BR" sz="1900" b="0" i="1" smtClean="0">
                        <a:latin typeface="Cambria Math" panose="02040503050406030204" pitchFamily="18" charset="0"/>
                        <a:ea typeface="Cambria Math" panose="02040503050406030204" pitchFamily="18" charset="0"/>
                      </a:rPr>
                      <m:t>“</m:t>
                    </m:r>
                    <m:r>
                      <a:rPr lang="en-US" sz="1900" i="1" smtClean="0">
                        <a:latin typeface="Cambria Math" panose="02040503050406030204" pitchFamily="18" charset="0"/>
                        <a:ea typeface="Cambria Math" panose="02040503050406030204" pitchFamily="18" charset="0"/>
                      </a:rPr>
                      <m:t>⟹</m:t>
                    </m:r>
                  </m:oMath>
                </a14:m>
                <a:r>
                  <a:rPr lang="en-US" sz="1900" dirty="0"/>
                  <a:t>” Some Greeks (most of them?) are not human</a:t>
                </a:r>
              </a:p>
              <a:p>
                <a:r>
                  <a:rPr lang="en-US" sz="1900" dirty="0"/>
                  <a:t>while</a:t>
                </a:r>
              </a:p>
              <a:p>
                <a14:m>
                  <m:oMath xmlns:m="http://schemas.openxmlformats.org/officeDocument/2006/math">
                    <m:r>
                      <m:rPr>
                        <m:nor/>
                      </m:rPr>
                      <a:rPr lang="en-US" sz="1900"/>
                      <m:t>Some</m:t>
                    </m:r>
                    <m:r>
                      <m:rPr>
                        <m:nor/>
                      </m:rPr>
                      <a:rPr lang="en-US" sz="1900"/>
                      <m:t> </m:t>
                    </m:r>
                    <m:r>
                      <m:rPr>
                        <m:nor/>
                      </m:rPr>
                      <a:rPr lang="en-US" sz="1900" b="0" i="0" smtClean="0"/>
                      <m:t>humans</m:t>
                    </m:r>
                    <m:r>
                      <m:rPr>
                        <m:nor/>
                      </m:rPr>
                      <a:rPr lang="en-US" sz="1900" b="0" i="0" smtClean="0"/>
                      <m:t> </m:t>
                    </m:r>
                    <m:r>
                      <m:rPr>
                        <m:nor/>
                      </m:rPr>
                      <a:rPr lang="en-US" sz="1900"/>
                      <m:t>are</m:t>
                    </m:r>
                    <m:r>
                      <m:rPr>
                        <m:nor/>
                      </m:rPr>
                      <a:rPr lang="en-US" sz="1900"/>
                      <m:t> </m:t>
                    </m:r>
                    <m:r>
                      <m:rPr>
                        <m:nor/>
                      </m:rPr>
                      <a:rPr lang="en-US" sz="1900" b="0" i="0" smtClean="0"/>
                      <m:t>Greeks</m:t>
                    </m:r>
                    <m:r>
                      <a:rPr lang="pt-BR" sz="1900" b="0" i="1" smtClean="0"/>
                      <m:t>”</m:t>
                    </m:r>
                    <m:r>
                      <a:rPr lang="en-US" sz="1900" i="1" smtClean="0">
                        <a:latin typeface="Cambria Math" panose="02040503050406030204" pitchFamily="18" charset="0"/>
                        <a:ea typeface="Cambria Math" panose="02040503050406030204" pitchFamily="18" charset="0"/>
                      </a:rPr>
                      <m:t>⇏</m:t>
                    </m:r>
                  </m:oMath>
                </a14:m>
                <a:r>
                  <a:rPr lang="en-US" sz="1900" dirty="0"/>
                  <a:t>” Some Greeks are not human</a:t>
                </a:r>
              </a:p>
            </p:txBody>
          </p:sp>
        </mc:Choice>
        <mc:Fallback>
          <p:sp>
            <p:nvSpPr>
              <p:cNvPr id="3" name="Content Placeholder 2">
                <a:extLst>
                  <a:ext uri="{FF2B5EF4-FFF2-40B4-BE49-F238E27FC236}">
                    <a16:creationId xmlns:a16="http://schemas.microsoft.com/office/drawing/2014/main" id="{78D944B7-15E2-8E23-BB98-7F8EF532D35F}"/>
                  </a:ext>
                </a:extLst>
              </p:cNvPr>
              <p:cNvSpPr>
                <a:spLocks noGrp="1" noRot="1" noChangeAspect="1" noMove="1" noResize="1" noEditPoints="1" noAdjustHandles="1" noChangeArrowheads="1" noChangeShapeType="1" noTextEdit="1"/>
              </p:cNvSpPr>
              <p:nvPr>
                <p:ph idx="1"/>
              </p:nvPr>
            </p:nvSpPr>
            <p:spPr>
              <a:xfrm>
                <a:off x="4951048" y="804333"/>
                <a:ext cx="6306003" cy="5249334"/>
              </a:xfrm>
              <a:blipFill>
                <a:blip r:embed="rId2"/>
                <a:stretch>
                  <a:fillRect l="-201" b="-483"/>
                </a:stretch>
              </a:blipFill>
            </p:spPr>
            <p:txBody>
              <a:bodyPr/>
              <a:lstStyle/>
              <a:p>
                <a:r>
                  <a:rPr lang="en-US">
                    <a:noFill/>
                  </a:rPr>
                  <a:t> </a:t>
                </a:r>
              </a:p>
            </p:txBody>
          </p:sp>
        </mc:Fallback>
      </mc:AlternateContent>
    </p:spTree>
    <p:extLst>
      <p:ext uri="{BB962C8B-B14F-4D97-AF65-F5344CB8AC3E}">
        <p14:creationId xmlns:p14="http://schemas.microsoft.com/office/powerpoint/2010/main" val="3612266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69A29B9-2DDE-5D11-87C8-510A5BA56FAC}"/>
              </a:ext>
            </a:extLst>
          </p:cNvPr>
          <p:cNvSpPr>
            <a:spLocks noGrp="1"/>
          </p:cNvSpPr>
          <p:nvPr>
            <p:ph type="title"/>
          </p:nvPr>
        </p:nvSpPr>
        <p:spPr>
          <a:xfrm>
            <a:off x="1024129" y="585216"/>
            <a:ext cx="3779085" cy="1499616"/>
          </a:xfrm>
        </p:spPr>
        <p:txBody>
          <a:bodyPr>
            <a:normAutofit/>
          </a:bodyPr>
          <a:lstStyle/>
          <a:p>
            <a:r>
              <a:rPr lang="pt-BR">
                <a:solidFill>
                  <a:srgbClr val="FFFFFF"/>
                </a:solidFill>
              </a:rPr>
              <a:t>Implicatures</a:t>
            </a:r>
            <a:r>
              <a:rPr lang="pt-BR" dirty="0">
                <a:solidFill>
                  <a:srgbClr val="FFFFFF"/>
                </a:solidFill>
              </a:rPr>
              <a:t> </a:t>
            </a:r>
          </a:p>
        </p:txBody>
      </p:sp>
      <p:cxnSp>
        <p:nvCxnSpPr>
          <p:cNvPr id="1033" name="Straight Connector 1032">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Espaço Reservado para Conteúdo 2">
            <a:extLst>
              <a:ext uri="{FF2B5EF4-FFF2-40B4-BE49-F238E27FC236}">
                <a16:creationId xmlns:a16="http://schemas.microsoft.com/office/drawing/2014/main" id="{611B479A-3CDF-12D6-1B26-C2B56391AABF}"/>
              </a:ext>
            </a:extLst>
          </p:cNvPr>
          <p:cNvSpPr>
            <a:spLocks noGrp="1"/>
          </p:cNvSpPr>
          <p:nvPr>
            <p:ph idx="1"/>
          </p:nvPr>
        </p:nvSpPr>
        <p:spPr>
          <a:xfrm>
            <a:off x="1024129" y="2286000"/>
            <a:ext cx="3791711" cy="3931920"/>
          </a:xfrm>
        </p:spPr>
        <p:txBody>
          <a:bodyPr>
            <a:normAutofit/>
          </a:bodyPr>
          <a:lstStyle/>
          <a:p>
            <a:r>
              <a:rPr lang="en-US" sz="1700" kern="100">
                <a:solidFill>
                  <a:srgbClr val="FFFFFF"/>
                </a:solidFill>
                <a:effectLst/>
                <a:ea typeface="Calibri" panose="020F0502020204030204" pitchFamily="34" charset="0"/>
                <a:cs typeface="Times New Roman" panose="02020603050405020304" pitchFamily="18" charset="0"/>
              </a:rPr>
              <a:t>Grice (1967)</a:t>
            </a:r>
          </a:p>
          <a:p>
            <a:r>
              <a:rPr lang="en-US" sz="1700" kern="100">
                <a:solidFill>
                  <a:srgbClr val="FFFFFF"/>
                </a:solidFill>
                <a:effectLst/>
                <a:ea typeface="Calibri" panose="020F0502020204030204" pitchFamily="34" charset="0"/>
                <a:cs typeface="Times New Roman" panose="02020603050405020304" pitchFamily="18" charset="0"/>
              </a:rPr>
              <a:t>Phenomenon: Implicatures (Conversational and Conventional)</a:t>
            </a:r>
          </a:p>
          <a:p>
            <a:r>
              <a:rPr lang="en-US" sz="1700" kern="100">
                <a:solidFill>
                  <a:srgbClr val="FFFFFF"/>
                </a:solidFill>
                <a:effectLst/>
                <a:ea typeface="Calibri" panose="020F0502020204030204" pitchFamily="34" charset="0"/>
                <a:cs typeface="Times New Roman" panose="02020603050405020304" pitchFamily="18" charset="0"/>
              </a:rPr>
              <a:t>General Structure:</a:t>
            </a:r>
          </a:p>
          <a:p>
            <a:r>
              <a:rPr lang="en-US" sz="1700" kern="100">
                <a:solidFill>
                  <a:srgbClr val="FFFFFF"/>
                </a:solidFill>
                <a:effectLst/>
                <a:ea typeface="Calibri" panose="020F0502020204030204" pitchFamily="34" charset="0"/>
                <a:cs typeface="Times New Roman" panose="02020603050405020304" pitchFamily="18" charset="0"/>
              </a:rPr>
              <a:t>In saying </a:t>
            </a:r>
            <a:r>
              <a:rPr lang="en-US" sz="1700" i="1" kern="100">
                <a:solidFill>
                  <a:srgbClr val="FFFFFF"/>
                </a:solidFill>
                <a:effectLst/>
                <a:ea typeface="Calibri" panose="020F0502020204030204" pitchFamily="34" charset="0"/>
                <a:cs typeface="Times New Roman" panose="02020603050405020304" pitchFamily="18" charset="0"/>
              </a:rPr>
              <a:t>P</a:t>
            </a:r>
            <a:r>
              <a:rPr lang="en-US" sz="1700" kern="100">
                <a:solidFill>
                  <a:srgbClr val="FFFFFF"/>
                </a:solidFill>
                <a:effectLst/>
                <a:ea typeface="Calibri" panose="020F0502020204030204" pitchFamily="34" charset="0"/>
                <a:cs typeface="Times New Roman" panose="02020603050405020304" pitchFamily="18" charset="0"/>
              </a:rPr>
              <a:t>, the speaker transmits the information that </a:t>
            </a:r>
            <a:r>
              <a:rPr lang="en-US" sz="1700" i="1" kern="100">
                <a:solidFill>
                  <a:srgbClr val="FFFFFF"/>
                </a:solidFill>
                <a:effectLst/>
                <a:ea typeface="Calibri" panose="020F0502020204030204" pitchFamily="34" charset="0"/>
                <a:cs typeface="Times New Roman" panose="02020603050405020304" pitchFamily="18" charset="0"/>
              </a:rPr>
              <a:t>P</a:t>
            </a:r>
            <a:r>
              <a:rPr lang="en-US" sz="1700" kern="100">
                <a:solidFill>
                  <a:srgbClr val="FFFFFF"/>
                </a:solidFill>
                <a:effectLst/>
                <a:ea typeface="Calibri" panose="020F0502020204030204" pitchFamily="34" charset="0"/>
                <a:cs typeface="Times New Roman" panose="02020603050405020304" pitchFamily="18" charset="0"/>
              </a:rPr>
              <a:t> and </a:t>
            </a:r>
            <a:r>
              <a:rPr lang="en-US" sz="1700" i="1" kern="100">
                <a:solidFill>
                  <a:srgbClr val="FFFFFF"/>
                </a:solidFill>
                <a:effectLst/>
                <a:ea typeface="Calibri" panose="020F0502020204030204" pitchFamily="34" charset="0"/>
                <a:cs typeface="Times New Roman" panose="02020603050405020304" pitchFamily="18" charset="0"/>
              </a:rPr>
              <a:t>Q</a:t>
            </a:r>
            <a:r>
              <a:rPr lang="en-US" sz="1700" kern="100">
                <a:solidFill>
                  <a:srgbClr val="FFFFFF"/>
                </a:solidFill>
                <a:effectLst/>
                <a:ea typeface="Calibri" panose="020F0502020204030204" pitchFamily="34" charset="0"/>
                <a:cs typeface="Times New Roman" panose="02020603050405020304" pitchFamily="18" charset="0"/>
              </a:rPr>
              <a:t> </a:t>
            </a:r>
          </a:p>
          <a:p>
            <a:r>
              <a:rPr lang="en-US" sz="1700" kern="100">
                <a:solidFill>
                  <a:srgbClr val="FFFFFF"/>
                </a:solidFill>
                <a:effectLst/>
                <a:ea typeface="Calibri" panose="020F0502020204030204" pitchFamily="34" charset="0"/>
                <a:cs typeface="Times New Roman" panose="02020603050405020304" pitchFamily="18" charset="0"/>
              </a:rPr>
              <a:t>Where Q is calculated by the hearer so as to harmonize what was said with some Conversational Maxims (i.e., principles of rational cooperation in communication)</a:t>
            </a:r>
          </a:p>
          <a:p>
            <a:r>
              <a:rPr lang="pt-BR" sz="1700" kern="100">
                <a:solidFill>
                  <a:srgbClr val="FFFFFF"/>
                </a:solidFill>
                <a:effectLst/>
                <a:ea typeface="Calibri" panose="020F0502020204030204" pitchFamily="34" charset="0"/>
                <a:cs typeface="Times New Roman" panose="02020603050405020304" pitchFamily="18" charset="0"/>
              </a:rPr>
              <a:t> </a:t>
            </a:r>
          </a:p>
          <a:p>
            <a:endParaRPr lang="pt-BR" sz="1700"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pt-BR" sz="1700">
              <a:solidFill>
                <a:srgbClr val="FFFFFF"/>
              </a:solidFill>
            </a:endParaRPr>
          </a:p>
        </p:txBody>
      </p:sp>
      <p:pic>
        <p:nvPicPr>
          <p:cNvPr id="1026" name="Picture 2" descr="Gricean Conversational Implicature: What We Say and What We ...">
            <a:extLst>
              <a:ext uri="{FF2B5EF4-FFF2-40B4-BE49-F238E27FC236}">
                <a16:creationId xmlns:a16="http://schemas.microsoft.com/office/drawing/2014/main" id="{4610B6B0-2C60-DB6A-93B1-13414FE981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0" y="1546707"/>
            <a:ext cx="5455921" cy="3764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931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865C880C-831B-CEBC-3172-D0E57B6E350D}"/>
              </a:ext>
            </a:extLst>
          </p:cNvPr>
          <p:cNvSpPr>
            <a:spLocks noGrp="1"/>
          </p:cNvSpPr>
          <p:nvPr>
            <p:ph type="title"/>
          </p:nvPr>
        </p:nvSpPr>
        <p:spPr>
          <a:xfrm>
            <a:off x="964788" y="804333"/>
            <a:ext cx="3391900" cy="5249334"/>
          </a:xfrm>
        </p:spPr>
        <p:txBody>
          <a:bodyPr>
            <a:normAutofit/>
          </a:bodyPr>
          <a:lstStyle/>
          <a:p>
            <a:pPr algn="r"/>
            <a:r>
              <a:rPr lang="pt-BR">
                <a:solidFill>
                  <a:srgbClr val="FFFFFF"/>
                </a:solidFill>
              </a:rPr>
              <a:t>Implicatures: two kinds </a:t>
            </a:r>
          </a:p>
        </p:txBody>
      </p:sp>
      <p:sp>
        <p:nvSpPr>
          <p:cNvPr id="3" name="Espaço Reservado para Conteúdo 2">
            <a:extLst>
              <a:ext uri="{FF2B5EF4-FFF2-40B4-BE49-F238E27FC236}">
                <a16:creationId xmlns:a16="http://schemas.microsoft.com/office/drawing/2014/main" id="{E77FADE7-8640-FE22-201C-DC05D0BA97AB}"/>
              </a:ext>
            </a:extLst>
          </p:cNvPr>
          <p:cNvSpPr>
            <a:spLocks noGrp="1"/>
          </p:cNvSpPr>
          <p:nvPr>
            <p:ph idx="1"/>
          </p:nvPr>
        </p:nvSpPr>
        <p:spPr>
          <a:xfrm>
            <a:off x="4951048" y="804333"/>
            <a:ext cx="6306003" cy="5249334"/>
          </a:xfrm>
        </p:spPr>
        <p:txBody>
          <a:bodyPr anchor="ctr">
            <a:normAutofit/>
          </a:bodyPr>
          <a:lstStyle/>
          <a:p>
            <a:r>
              <a:rPr lang="en-US" kern="100" dirty="0">
                <a:effectLst/>
                <a:latin typeface="Calibri" panose="020F0502020204030204" pitchFamily="34" charset="0"/>
                <a:ea typeface="Calibri" panose="020F0502020204030204" pitchFamily="34" charset="0"/>
                <a:cs typeface="Times New Roman" panose="02020603050405020304" pitchFamily="18" charset="0"/>
              </a:rPr>
              <a:t>Grice</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1-NON-CONVENTIONAL </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(i.e., </a:t>
            </a:r>
            <a:r>
              <a:rPr lang="en-US" kern="100" dirty="0">
                <a:latin typeface="Calibri" panose="020F0502020204030204" pitchFamily="34" charset="0"/>
                <a:ea typeface="Calibri" panose="020F0502020204030204" pitchFamily="34" charset="0"/>
                <a:cs typeface="Times New Roman" panose="02020603050405020304" pitchFamily="18" charset="0"/>
              </a:rPr>
              <a:t>not strictly governed by the conventional meaning</a:t>
            </a:r>
            <a:r>
              <a:rPr lang="en-US" kern="100" dirty="0">
                <a:effectLst/>
                <a:latin typeface="Calibri" panose="020F0502020204030204" pitchFamily="34" charset="0"/>
                <a:ea typeface="Calibri" panose="020F0502020204030204" pitchFamily="34" charset="0"/>
                <a:cs typeface="Times New Roman" panose="02020603050405020304" pitchFamily="18" charset="0"/>
              </a:rPr>
              <a:t>)</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1.i-Particularized (=high contextual dependence)</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E.g., </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a:t>
            </a:r>
            <a:r>
              <a:rPr lang="en-US" kern="100" dirty="0">
                <a:latin typeface="Calibri" panose="020F0502020204030204" pitchFamily="34" charset="0"/>
                <a:ea typeface="Calibri" panose="020F0502020204030204" pitchFamily="34" charset="0"/>
                <a:cs typeface="Times New Roman" panose="02020603050405020304" pitchFamily="18" charset="0"/>
              </a:rPr>
              <a:t>Irony:</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kern="100" dirty="0">
                <a:effectLst/>
                <a:latin typeface="Calibri" panose="020F0502020204030204" pitchFamily="34" charset="0"/>
                <a:ea typeface="Calibri" panose="020F0502020204030204" pitchFamily="34" charset="0"/>
                <a:cs typeface="Times New Roman" panose="02020603050405020304" pitchFamily="18" charset="0"/>
              </a:rPr>
              <a:t>A: ‘</a:t>
            </a:r>
            <a:r>
              <a:rPr lang="en-US" kern="100" dirty="0">
                <a:latin typeface="Calibri" panose="020F0502020204030204" pitchFamily="34" charset="0"/>
                <a:ea typeface="Calibri" panose="020F0502020204030204" pitchFamily="34" charset="0"/>
                <a:cs typeface="Times New Roman" panose="02020603050405020304" pitchFamily="18" charset="0"/>
              </a:rPr>
              <a:t>What a nice </a:t>
            </a:r>
            <a:r>
              <a:rPr lang="en-US" kern="100" dirty="0">
                <a:effectLst/>
                <a:latin typeface="Calibri" panose="020F0502020204030204" pitchFamily="34" charset="0"/>
                <a:ea typeface="Calibri" panose="020F0502020204030204" pitchFamily="34" charset="0"/>
                <a:cs typeface="Times New Roman" panose="02020603050405020304" pitchFamily="18" charset="0"/>
              </a:rPr>
              <a:t>person!’ [said of someone who just did something bad...]</a:t>
            </a:r>
          </a:p>
          <a:p>
            <a:r>
              <a:rPr lang="en-US" kern="100" dirty="0">
                <a:effectLst/>
                <a:latin typeface="Calibri" panose="020F0502020204030204" pitchFamily="34" charset="0"/>
                <a:ea typeface="Calibri" panose="020F0502020204030204" pitchFamily="34" charset="0"/>
                <a:cs typeface="Times New Roman" panose="02020603050405020304" pitchFamily="18" charset="0"/>
              </a:rPr>
              <a:t>B understands</a:t>
            </a:r>
            <a:r>
              <a:rPr lang="en-US" kern="100" dirty="0">
                <a:latin typeface="Calibri" panose="020F0502020204030204" pitchFamily="34" charset="0"/>
                <a:ea typeface="Calibri" panose="020F0502020204030204" pitchFamily="34" charset="0"/>
                <a:cs typeface="Times New Roman" panose="02020603050405020304" pitchFamily="18" charset="0"/>
              </a:rPr>
              <a:t>: This is a bad person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34747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D77A43B-73DA-A166-9122-035EEE503DAF}"/>
              </a:ext>
            </a:extLst>
          </p:cNvPr>
          <p:cNvSpPr>
            <a:spLocks noGrp="1"/>
          </p:cNvSpPr>
          <p:nvPr>
            <p:ph type="title"/>
          </p:nvPr>
        </p:nvSpPr>
        <p:spPr>
          <a:xfrm>
            <a:off x="964788" y="804333"/>
            <a:ext cx="3391900" cy="5249334"/>
          </a:xfrm>
        </p:spPr>
        <p:txBody>
          <a:bodyPr>
            <a:normAutofit/>
          </a:bodyPr>
          <a:lstStyle/>
          <a:p>
            <a:pPr algn="r"/>
            <a:r>
              <a:rPr lang="pt-BR">
                <a:solidFill>
                  <a:srgbClr val="FFFFFF"/>
                </a:solidFill>
              </a:rPr>
              <a:t>Implicatures: two kinds </a:t>
            </a:r>
          </a:p>
        </p:txBody>
      </p:sp>
      <p:sp>
        <p:nvSpPr>
          <p:cNvPr id="3" name="Espaço Reservado para Conteúdo 2">
            <a:extLst>
              <a:ext uri="{FF2B5EF4-FFF2-40B4-BE49-F238E27FC236}">
                <a16:creationId xmlns:a16="http://schemas.microsoft.com/office/drawing/2014/main" id="{D32EBCD8-4ABF-673E-DB2F-00E26EF5B84F}"/>
              </a:ext>
            </a:extLst>
          </p:cNvPr>
          <p:cNvSpPr>
            <a:spLocks noGrp="1"/>
          </p:cNvSpPr>
          <p:nvPr>
            <p:ph idx="1"/>
          </p:nvPr>
        </p:nvSpPr>
        <p:spPr>
          <a:xfrm>
            <a:off x="4951048" y="804333"/>
            <a:ext cx="6306003" cy="5249334"/>
          </a:xfrm>
        </p:spPr>
        <p:txBody>
          <a:bodyPr anchor="ctr">
            <a:normAutofit/>
          </a:bodyPr>
          <a:lstStyle/>
          <a:p>
            <a:r>
              <a:rPr lang="en-US" kern="100" dirty="0">
                <a:ea typeface="Calibri" panose="020F0502020204030204" pitchFamily="34" charset="0"/>
                <a:cs typeface="Times New Roman" panose="02020603050405020304" pitchFamily="18" charset="0"/>
              </a:rPr>
              <a:t>1.ii-Generalized</a:t>
            </a:r>
            <a:endParaRPr lang="en-US" kern="100" dirty="0">
              <a:effectLst/>
              <a:ea typeface="Calibri" panose="020F0502020204030204" pitchFamily="34" charset="0"/>
              <a:cs typeface="Times New Roman" panose="02020603050405020304" pitchFamily="18" charset="0"/>
            </a:endParaRPr>
          </a:p>
          <a:p>
            <a:r>
              <a:rPr lang="en-US" kern="100" dirty="0">
                <a:effectLst/>
                <a:ea typeface="Calibri" panose="020F0502020204030204" pitchFamily="34" charset="0"/>
                <a:cs typeface="Times New Roman" panose="02020603050405020304" pitchFamily="18" charset="0"/>
              </a:rPr>
              <a:t>(Works in several contexts)</a:t>
            </a:r>
          </a:p>
          <a:p>
            <a:r>
              <a:rPr lang="en-US" kern="100" dirty="0">
                <a:effectLst/>
                <a:ea typeface="Calibri" panose="020F0502020204030204" pitchFamily="34" charset="0"/>
                <a:cs typeface="Times New Roman" panose="02020603050405020304" pitchFamily="18" charset="0"/>
              </a:rPr>
              <a:t>E.G.,</a:t>
            </a:r>
          </a:p>
          <a:p>
            <a:r>
              <a:rPr lang="en-US" kern="100" dirty="0">
                <a:effectLst/>
                <a:ea typeface="Calibri" panose="020F0502020204030204" pitchFamily="34" charset="0"/>
                <a:cs typeface="Times New Roman" panose="02020603050405020304" pitchFamily="18" charset="0"/>
              </a:rPr>
              <a:t>‘He is seeing a woman tonight’</a:t>
            </a:r>
          </a:p>
          <a:p>
            <a:r>
              <a:rPr lang="en-US" kern="100" dirty="0">
                <a:ea typeface="Calibri" panose="020F0502020204030204" pitchFamily="34" charset="0"/>
                <a:cs typeface="Times New Roman" panose="02020603050405020304" pitchFamily="18" charset="0"/>
              </a:rPr>
              <a:t>We usually</a:t>
            </a:r>
            <a:r>
              <a:rPr lang="en-US" kern="100" dirty="0">
                <a:effectLst/>
                <a:ea typeface="Calibri" panose="020F0502020204030204" pitchFamily="34" charset="0"/>
                <a:cs typeface="Times New Roman" panose="02020603050405020304" pitchFamily="18" charset="0"/>
              </a:rPr>
              <a:t> understand: he will see a woman that is not his wife (or mother, etc.)</a:t>
            </a:r>
          </a:p>
          <a:p>
            <a:r>
              <a:rPr lang="en-US" kern="100" dirty="0">
                <a:ea typeface="Calibri" panose="020F0502020204030204" pitchFamily="34" charset="0"/>
                <a:cs typeface="Times New Roman" panose="02020603050405020304" pitchFamily="18" charset="0"/>
              </a:rPr>
              <a:t>‘He entered a house’</a:t>
            </a:r>
          </a:p>
          <a:p>
            <a:r>
              <a:rPr lang="en-US" kern="100" dirty="0">
                <a:ea typeface="Calibri" panose="020F0502020204030204" pitchFamily="34" charset="0"/>
                <a:cs typeface="Times New Roman" panose="02020603050405020304" pitchFamily="18" charset="0"/>
              </a:rPr>
              <a:t>We usually</a:t>
            </a:r>
            <a:r>
              <a:rPr lang="en-US" kern="100" dirty="0">
                <a:effectLst/>
                <a:ea typeface="Calibri" panose="020F0502020204030204" pitchFamily="34" charset="0"/>
                <a:cs typeface="Times New Roman" panose="02020603050405020304" pitchFamily="18" charset="0"/>
              </a:rPr>
              <a:t> understand: he entered a house that is not </a:t>
            </a:r>
            <a:r>
              <a:rPr lang="en-US" i="1" kern="100" dirty="0">
                <a:effectLst/>
                <a:ea typeface="Calibri" panose="020F0502020204030204" pitchFamily="34" charset="0"/>
                <a:cs typeface="Times New Roman" panose="02020603050405020304" pitchFamily="18" charset="0"/>
              </a:rPr>
              <a:t>his</a:t>
            </a:r>
            <a:r>
              <a:rPr lang="en-US" kern="100" dirty="0">
                <a:effectLst/>
                <a:ea typeface="Calibri" panose="020F0502020204030204" pitchFamily="34" charset="0"/>
                <a:cs typeface="Times New Roman" panose="02020603050405020304" pitchFamily="18" charset="0"/>
              </a:rPr>
              <a:t> house</a:t>
            </a:r>
          </a:p>
          <a:p>
            <a:r>
              <a:rPr lang="en-US" kern="100" dirty="0">
                <a:ea typeface="Calibri" panose="020F0502020204030204" pitchFamily="34" charset="0"/>
                <a:cs typeface="Times New Roman" panose="02020603050405020304" pitchFamily="18" charset="0"/>
              </a:rPr>
              <a:t>‘He entered the house’</a:t>
            </a:r>
          </a:p>
          <a:p>
            <a:r>
              <a:rPr lang="en-US" kern="100" dirty="0">
                <a:ea typeface="Calibri" panose="020F0502020204030204" pitchFamily="34" charset="0"/>
                <a:cs typeface="Times New Roman" panose="02020603050405020304" pitchFamily="18" charset="0"/>
              </a:rPr>
              <a:t>We usually</a:t>
            </a:r>
            <a:r>
              <a:rPr lang="en-US" kern="100" dirty="0">
                <a:effectLst/>
                <a:ea typeface="Calibri" panose="020F0502020204030204" pitchFamily="34" charset="0"/>
                <a:cs typeface="Times New Roman" panose="02020603050405020304" pitchFamily="18" charset="0"/>
              </a:rPr>
              <a:t> understand: he entered a house that was previously mentioned in the conversation</a:t>
            </a:r>
          </a:p>
          <a:p>
            <a:endParaRPr lang="pt-BR" dirty="0"/>
          </a:p>
        </p:txBody>
      </p:sp>
    </p:spTree>
    <p:extLst>
      <p:ext uri="{BB962C8B-B14F-4D97-AF65-F5344CB8AC3E}">
        <p14:creationId xmlns:p14="http://schemas.microsoft.com/office/powerpoint/2010/main" val="266803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7E1DCF-A598-03A3-590C-6FE2149DA997}"/>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Über</a:t>
            </a:r>
            <a:r>
              <a:rPr lang="en-US" i="1" dirty="0">
                <a:solidFill>
                  <a:srgbClr val="FFFFFF"/>
                </a:solidFill>
              </a:rPr>
              <a:t> Sinn und </a:t>
            </a:r>
            <a:r>
              <a:rPr lang="en-US" i="1" dirty="0" err="1">
                <a:solidFill>
                  <a:srgbClr val="FFFFFF"/>
                </a:solidFill>
              </a:rPr>
              <a:t>Bedeutung</a:t>
            </a:r>
            <a:r>
              <a:rPr lang="en-US" dirty="0">
                <a:solidFill>
                  <a:srgbClr val="FFFFFF"/>
                </a:solidFill>
              </a:rPr>
              <a:t>” (1892)</a:t>
            </a:r>
          </a:p>
        </p:txBody>
      </p:sp>
      <p:sp>
        <p:nvSpPr>
          <p:cNvPr id="3" name="Content Placeholder 2">
            <a:extLst>
              <a:ext uri="{FF2B5EF4-FFF2-40B4-BE49-F238E27FC236}">
                <a16:creationId xmlns:a16="http://schemas.microsoft.com/office/drawing/2014/main" id="{8E39F587-D8F9-638E-F976-4A4F235F11BF}"/>
              </a:ext>
            </a:extLst>
          </p:cNvPr>
          <p:cNvSpPr>
            <a:spLocks noGrp="1"/>
          </p:cNvSpPr>
          <p:nvPr>
            <p:ph idx="1"/>
          </p:nvPr>
        </p:nvSpPr>
        <p:spPr>
          <a:xfrm>
            <a:off x="4951048" y="804333"/>
            <a:ext cx="6306003" cy="5249334"/>
          </a:xfrm>
        </p:spPr>
        <p:txBody>
          <a:bodyPr anchor="ctr">
            <a:normAutofit/>
          </a:bodyPr>
          <a:lstStyle/>
          <a:p>
            <a:r>
              <a:rPr lang="en-US" dirty="0"/>
              <a:t>First half: semantic theory about two semantic values of all expressions: </a:t>
            </a:r>
            <a:r>
              <a:rPr lang="en-US" i="1" dirty="0"/>
              <a:t>Sinn</a:t>
            </a:r>
            <a:r>
              <a:rPr lang="en-US" dirty="0"/>
              <a:t> and </a:t>
            </a:r>
            <a:r>
              <a:rPr lang="en-US" i="1" dirty="0" err="1"/>
              <a:t>Bedeutung</a:t>
            </a:r>
            <a:endParaRPr lang="en-US" i="1" dirty="0"/>
          </a:p>
          <a:p>
            <a:r>
              <a:rPr lang="en-US" dirty="0"/>
              <a:t>For complete sentences:</a:t>
            </a:r>
          </a:p>
          <a:p>
            <a:r>
              <a:rPr lang="en-US" dirty="0"/>
              <a:t>Reference (</a:t>
            </a:r>
            <a:r>
              <a:rPr lang="en-US" i="1" dirty="0" err="1"/>
              <a:t>Bedeutung</a:t>
            </a:r>
            <a:r>
              <a:rPr lang="en-US" dirty="0"/>
              <a:t>) = Truth Value</a:t>
            </a:r>
          </a:p>
          <a:p>
            <a:r>
              <a:rPr lang="en-US" dirty="0"/>
              <a:t>Sense (</a:t>
            </a:r>
            <a:r>
              <a:rPr lang="en-US" i="1" dirty="0"/>
              <a:t>Sinn</a:t>
            </a:r>
            <a:r>
              <a:rPr lang="en-US" dirty="0"/>
              <a:t>) = Thought</a:t>
            </a:r>
          </a:p>
        </p:txBody>
      </p:sp>
    </p:spTree>
    <p:extLst>
      <p:ext uri="{BB962C8B-B14F-4D97-AF65-F5344CB8AC3E}">
        <p14:creationId xmlns:p14="http://schemas.microsoft.com/office/powerpoint/2010/main" val="2707586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0DE632C-9D60-C632-1F69-9B8022524AE0}"/>
              </a:ext>
            </a:extLst>
          </p:cNvPr>
          <p:cNvSpPr>
            <a:spLocks noGrp="1"/>
          </p:cNvSpPr>
          <p:nvPr>
            <p:ph type="title"/>
          </p:nvPr>
        </p:nvSpPr>
        <p:spPr>
          <a:xfrm>
            <a:off x="964788" y="804333"/>
            <a:ext cx="3391900" cy="5249334"/>
          </a:xfrm>
        </p:spPr>
        <p:txBody>
          <a:bodyPr>
            <a:normAutofit/>
          </a:bodyPr>
          <a:lstStyle/>
          <a:p>
            <a:pPr algn="r"/>
            <a:r>
              <a:rPr lang="pt-BR">
                <a:solidFill>
                  <a:srgbClr val="FFFFFF"/>
                </a:solidFill>
              </a:rPr>
              <a:t>Implicatures</a:t>
            </a:r>
            <a:r>
              <a:rPr lang="pt-BR" dirty="0">
                <a:solidFill>
                  <a:srgbClr val="FFFFFF"/>
                </a:solidFill>
              </a:rPr>
              <a:t>: </a:t>
            </a:r>
            <a:r>
              <a:rPr lang="pt-BR">
                <a:solidFill>
                  <a:srgbClr val="FFFFFF"/>
                </a:solidFill>
              </a:rPr>
              <a:t>two</a:t>
            </a:r>
            <a:r>
              <a:rPr lang="pt-BR" dirty="0">
                <a:solidFill>
                  <a:srgbClr val="FFFFFF"/>
                </a:solidFill>
              </a:rPr>
              <a:t> </a:t>
            </a:r>
            <a:r>
              <a:rPr lang="pt-BR">
                <a:solidFill>
                  <a:srgbClr val="FFFFFF"/>
                </a:solidFill>
              </a:rPr>
              <a:t>kinds</a:t>
            </a:r>
            <a:r>
              <a:rPr lang="pt-BR" dirty="0">
                <a:solidFill>
                  <a:srgbClr val="FFFFFF"/>
                </a:solidFill>
              </a:rPr>
              <a:t> </a:t>
            </a:r>
          </a:p>
        </p:txBody>
      </p:sp>
      <p:sp>
        <p:nvSpPr>
          <p:cNvPr id="3" name="Espaço Reservado para Conteúdo 2">
            <a:extLst>
              <a:ext uri="{FF2B5EF4-FFF2-40B4-BE49-F238E27FC236}">
                <a16:creationId xmlns:a16="http://schemas.microsoft.com/office/drawing/2014/main" id="{51D80879-0045-F1E7-A1E1-7DC174DA370D}"/>
              </a:ext>
            </a:extLst>
          </p:cNvPr>
          <p:cNvSpPr>
            <a:spLocks noGrp="1"/>
          </p:cNvSpPr>
          <p:nvPr>
            <p:ph idx="1"/>
          </p:nvPr>
        </p:nvSpPr>
        <p:spPr>
          <a:xfrm>
            <a:off x="4951048" y="804333"/>
            <a:ext cx="6306003" cy="5249334"/>
          </a:xfrm>
        </p:spPr>
        <p:txBody>
          <a:bodyPr anchor="ctr">
            <a:normAutofit/>
          </a:bodyPr>
          <a:lstStyle/>
          <a:p>
            <a:r>
              <a:rPr lang="en-US" sz="2000" dirty="0"/>
              <a:t>2. CONVENCIONAL (i.e., triggered (but not logically implied) by the conventional meaning)</a:t>
            </a:r>
          </a:p>
          <a:p>
            <a:r>
              <a:rPr lang="pt-BR" sz="2000" dirty="0"/>
              <a:t>“</a:t>
            </a:r>
            <a:r>
              <a:rPr lang="en-US" sz="2000" dirty="0"/>
              <a:t>In some cases the conventional meaning of the words used will determine what is implicated, besides helping to determine what is said. If I say (smugly), </a:t>
            </a:r>
            <a:r>
              <a:rPr lang="en-US" sz="2000" i="1" dirty="0">
                <a:solidFill>
                  <a:schemeClr val="accent1"/>
                </a:solidFill>
              </a:rPr>
              <a:t>He is an Englishman; he is, therefore, brave</a:t>
            </a:r>
            <a:r>
              <a:rPr lang="en-US" sz="2000" dirty="0">
                <a:solidFill>
                  <a:schemeClr val="accent1"/>
                </a:solidFill>
              </a:rPr>
              <a:t>, I have certainly committed myself, by virtue of the meaning of my words, to its being the case that his being brave is a consequence (follows from) his being an Englishman</a:t>
            </a:r>
            <a:r>
              <a:rPr lang="en-US" sz="2000" dirty="0"/>
              <a:t>. But while I have said that he is an Englishman, and said that he is brave, I do not want to say that I have </a:t>
            </a:r>
            <a:r>
              <a:rPr lang="en-US" sz="2000" i="1" dirty="0"/>
              <a:t>said</a:t>
            </a:r>
            <a:r>
              <a:rPr lang="en-US" sz="2000" dirty="0"/>
              <a:t> (in the favored sense) that it follows from his being an Englishman that he is brave, though I have certainly indicated, and so implicated, that this is so. </a:t>
            </a:r>
            <a:r>
              <a:rPr lang="en-US" sz="2000" dirty="0">
                <a:solidFill>
                  <a:schemeClr val="accent1"/>
                </a:solidFill>
              </a:rPr>
              <a:t>I do not want to say that my utterance of this sentence would be, </a:t>
            </a:r>
            <a:r>
              <a:rPr lang="en-US" sz="2000" i="1" dirty="0">
                <a:solidFill>
                  <a:schemeClr val="accent1"/>
                </a:solidFill>
              </a:rPr>
              <a:t>strictly speaking</a:t>
            </a:r>
            <a:r>
              <a:rPr lang="en-US" sz="2000" dirty="0">
                <a:solidFill>
                  <a:schemeClr val="accent1"/>
                </a:solidFill>
              </a:rPr>
              <a:t>, false should the consequence in question fail to hold.</a:t>
            </a:r>
            <a:r>
              <a:rPr lang="en-US" sz="2000" dirty="0"/>
              <a:t>” (Grice, “Logic and Conversation”, pp. 25-6) </a:t>
            </a:r>
          </a:p>
        </p:txBody>
      </p:sp>
    </p:spTree>
    <p:extLst>
      <p:ext uri="{BB962C8B-B14F-4D97-AF65-F5344CB8AC3E}">
        <p14:creationId xmlns:p14="http://schemas.microsoft.com/office/powerpoint/2010/main" val="2591234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2FFCCC-BCA9-76D9-02A2-00A036E21D6C}"/>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C57F26DE-9321-089E-D0B8-A004D66A256D}"/>
              </a:ext>
            </a:extLst>
          </p:cNvPr>
          <p:cNvSpPr>
            <a:spLocks noGrp="1"/>
          </p:cNvSpPr>
          <p:nvPr>
            <p:ph idx="1"/>
          </p:nvPr>
        </p:nvSpPr>
        <p:spPr>
          <a:xfrm>
            <a:off x="4951048" y="804333"/>
            <a:ext cx="6306003" cy="5249334"/>
          </a:xfrm>
        </p:spPr>
        <p:txBody>
          <a:bodyPr anchor="ctr">
            <a:normAutofit/>
          </a:bodyPr>
          <a:lstStyle/>
          <a:p>
            <a:pPr algn="just"/>
            <a:r>
              <a:rPr lang="en-US" sz="2400" dirty="0"/>
              <a:t>Standard interpretation: two kinds of </a:t>
            </a:r>
            <a:r>
              <a:rPr lang="en-US" sz="2400" i="1" dirty="0" err="1"/>
              <a:t>Nebengedanke</a:t>
            </a:r>
            <a:r>
              <a:rPr lang="en-US" sz="2400" dirty="0"/>
              <a:t> correspond to the two sorts of implicatures, although Grice locates the cause of them in principles of rational conversation (maxims) while Frege in the psychology of speaker and hearer</a:t>
            </a:r>
          </a:p>
        </p:txBody>
      </p:sp>
    </p:spTree>
    <p:extLst>
      <p:ext uri="{BB962C8B-B14F-4D97-AF65-F5344CB8AC3E}">
        <p14:creationId xmlns:p14="http://schemas.microsoft.com/office/powerpoint/2010/main" val="3776611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18463A-FBB9-27D8-81C9-B9313A5E517E}"/>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884984AD-59B8-4491-9019-DEE220C1737A}"/>
              </a:ext>
            </a:extLst>
          </p:cNvPr>
          <p:cNvSpPr>
            <a:spLocks noGrp="1"/>
          </p:cNvSpPr>
          <p:nvPr>
            <p:ph idx="1"/>
          </p:nvPr>
        </p:nvSpPr>
        <p:spPr>
          <a:xfrm>
            <a:off x="4951048" y="804333"/>
            <a:ext cx="6306003" cy="5249334"/>
          </a:xfrm>
        </p:spPr>
        <p:txBody>
          <a:bodyPr anchor="ctr">
            <a:normAutofit/>
          </a:bodyPr>
          <a:lstStyle/>
          <a:p>
            <a:r>
              <a:rPr lang="en-US" dirty="0"/>
              <a:t>Frege: wants to eliminate from the language of pure thoughts both kinds of implicature:</a:t>
            </a:r>
          </a:p>
          <a:p>
            <a:endParaRPr lang="en-US" dirty="0"/>
          </a:p>
          <a:p>
            <a:r>
              <a:rPr lang="pt-BR" dirty="0"/>
              <a:t>“</a:t>
            </a:r>
            <a:r>
              <a:rPr lang="en-US" dirty="0"/>
              <a:t>If it is a task of philosophy to break the power of the word over the human mind, </a:t>
            </a:r>
            <a:r>
              <a:rPr lang="en-US" dirty="0">
                <a:solidFill>
                  <a:schemeClr val="accent1"/>
                </a:solidFill>
              </a:rPr>
              <a:t>uncovering illusions which through the use of language often almost unavoidably arise concerning the relations of concepts, freeing thought from that which only the nature of the linguistic means of expression attaches to it</a:t>
            </a:r>
            <a:r>
              <a:rPr lang="en-US" dirty="0"/>
              <a:t>, then my </a:t>
            </a:r>
            <a:r>
              <a:rPr lang="en-US" i="1" dirty="0" err="1"/>
              <a:t>Begriffsschrift</a:t>
            </a:r>
            <a:r>
              <a:rPr lang="en-US" dirty="0"/>
              <a:t>, further developed for these purposes, can become a useful tool for philosophers</a:t>
            </a:r>
            <a:r>
              <a:rPr lang="pt-BR" dirty="0"/>
              <a:t>.” (</a:t>
            </a:r>
            <a:r>
              <a:rPr lang="en-US" i="1" dirty="0" err="1"/>
              <a:t>Begriffsschrift</a:t>
            </a:r>
            <a:r>
              <a:rPr lang="en-US" dirty="0"/>
              <a:t>, </a:t>
            </a:r>
            <a:r>
              <a:rPr lang="en-US" i="1" dirty="0"/>
              <a:t>Preface</a:t>
            </a:r>
            <a:r>
              <a:rPr lang="en-US" dirty="0"/>
              <a:t>, CN </a:t>
            </a:r>
            <a:r>
              <a:rPr lang="pt-BR" dirty="0"/>
              <a:t>p. 106)</a:t>
            </a:r>
          </a:p>
          <a:p>
            <a:endParaRPr lang="en-US" dirty="0"/>
          </a:p>
        </p:txBody>
      </p:sp>
    </p:spTree>
    <p:extLst>
      <p:ext uri="{BB962C8B-B14F-4D97-AF65-F5344CB8AC3E}">
        <p14:creationId xmlns:p14="http://schemas.microsoft.com/office/powerpoint/2010/main" val="2139801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CFF89A-F31B-7DDF-B3EF-C29B162DE8CC}"/>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B82EBBF8-F1CF-1254-9BF9-DE0F38EFB7C0}"/>
              </a:ext>
            </a:extLst>
          </p:cNvPr>
          <p:cNvSpPr>
            <a:spLocks noGrp="1"/>
          </p:cNvSpPr>
          <p:nvPr>
            <p:ph idx="1"/>
          </p:nvPr>
        </p:nvSpPr>
        <p:spPr>
          <a:xfrm>
            <a:off x="4951048" y="804333"/>
            <a:ext cx="6306003" cy="5249334"/>
          </a:xfrm>
        </p:spPr>
        <p:txBody>
          <a:bodyPr anchor="ctr">
            <a:normAutofit/>
          </a:bodyPr>
          <a:lstStyle/>
          <a:p>
            <a:r>
              <a:rPr lang="en-US" dirty="0"/>
              <a:t>“That is why we cannot give too many warnings against the danger of confusing points of view and switching from one question to another, a danger to which we are particularly exposed because we are accustomed to thinking in some language or other </a:t>
            </a:r>
            <a:r>
              <a:rPr lang="en-US" dirty="0">
                <a:solidFill>
                  <a:schemeClr val="accent1"/>
                </a:solidFill>
              </a:rPr>
              <a:t>and because grammar, which has for speech a significance analogous to that which logic has for thought, is a mixture of the logical and the psychological</a:t>
            </a:r>
            <a:r>
              <a:rPr lang="en-US" dirty="0"/>
              <a:t>.” (“Logic” (1879/91), PW p. 6)</a:t>
            </a:r>
          </a:p>
          <a:p>
            <a:endParaRPr lang="en-US" dirty="0"/>
          </a:p>
        </p:txBody>
      </p:sp>
    </p:spTree>
    <p:extLst>
      <p:ext uri="{BB962C8B-B14F-4D97-AF65-F5344CB8AC3E}">
        <p14:creationId xmlns:p14="http://schemas.microsoft.com/office/powerpoint/2010/main" val="2186462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3FCCC9-4E9C-93D9-02B8-2FC8B3AF8836}"/>
              </a:ext>
            </a:extLst>
          </p:cNvPr>
          <p:cNvSpPr>
            <a:spLocks noGrp="1"/>
          </p:cNvSpPr>
          <p:nvPr>
            <p:ph type="title"/>
          </p:nvPr>
        </p:nvSpPr>
        <p:spPr>
          <a:xfrm>
            <a:off x="964788" y="804333"/>
            <a:ext cx="3391900" cy="5249334"/>
          </a:xfrm>
        </p:spPr>
        <p:txBody>
          <a:bodyPr>
            <a:normAutofit/>
          </a:bodyPr>
          <a:lstStyle/>
          <a:p>
            <a:pPr algn="r"/>
            <a:r>
              <a:rPr lang="en-US" sz="4800" dirty="0">
                <a:solidFill>
                  <a:srgbClr val="FFFFFF"/>
                </a:solidFill>
              </a:rPr>
              <a:t>A different interpretation</a:t>
            </a:r>
          </a:p>
        </p:txBody>
      </p:sp>
      <p:sp>
        <p:nvSpPr>
          <p:cNvPr id="3" name="Content Placeholder 2">
            <a:extLst>
              <a:ext uri="{FF2B5EF4-FFF2-40B4-BE49-F238E27FC236}">
                <a16:creationId xmlns:a16="http://schemas.microsoft.com/office/drawing/2014/main" id="{0A9108C0-E74D-FE4A-C581-00627E486BCA}"/>
              </a:ext>
            </a:extLst>
          </p:cNvPr>
          <p:cNvSpPr>
            <a:spLocks noGrp="1"/>
          </p:cNvSpPr>
          <p:nvPr>
            <p:ph idx="1"/>
          </p:nvPr>
        </p:nvSpPr>
        <p:spPr>
          <a:xfrm>
            <a:off x="4951048" y="804333"/>
            <a:ext cx="6306003" cy="5249334"/>
          </a:xfrm>
        </p:spPr>
        <p:txBody>
          <a:bodyPr anchor="ctr">
            <a:normAutofit/>
          </a:bodyPr>
          <a:lstStyle/>
          <a:p>
            <a:r>
              <a:rPr lang="en-US" dirty="0"/>
              <a:t>Sander (2021): challenges this interpretation, especially the two examples</a:t>
            </a:r>
          </a:p>
          <a:p>
            <a:endParaRPr lang="en-US" dirty="0"/>
          </a:p>
          <a:p>
            <a:r>
              <a:rPr lang="en-US" dirty="0"/>
              <a:t>Two arguments:</a:t>
            </a:r>
          </a:p>
          <a:p>
            <a:r>
              <a:rPr lang="en-US" dirty="0"/>
              <a:t>1-In the Bebel case: what is main thought and what is subsidiary thought might change from context to context</a:t>
            </a:r>
          </a:p>
        </p:txBody>
      </p:sp>
    </p:spTree>
    <p:extLst>
      <p:ext uri="{BB962C8B-B14F-4D97-AF65-F5344CB8AC3E}">
        <p14:creationId xmlns:p14="http://schemas.microsoft.com/office/powerpoint/2010/main" val="954270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3D82E6-821C-7751-17FC-E4EFE7291B96}"/>
              </a:ext>
            </a:extLst>
          </p:cNvPr>
          <p:cNvSpPr>
            <a:spLocks noGrp="1"/>
          </p:cNvSpPr>
          <p:nvPr>
            <p:ph type="title"/>
          </p:nvPr>
        </p:nvSpPr>
        <p:spPr>
          <a:xfrm>
            <a:off x="964788" y="804333"/>
            <a:ext cx="3391900" cy="5249334"/>
          </a:xfrm>
        </p:spPr>
        <p:txBody>
          <a:bodyPr>
            <a:normAutofit/>
          </a:bodyPr>
          <a:lstStyle/>
          <a:p>
            <a:pPr algn="r"/>
            <a:r>
              <a:rPr lang="en-US" sz="4800" dirty="0">
                <a:solidFill>
                  <a:srgbClr val="FFFFFF"/>
                </a:solidFill>
              </a:rPr>
              <a:t>A different interpretation</a:t>
            </a:r>
          </a:p>
        </p:txBody>
      </p:sp>
      <p:sp>
        <p:nvSpPr>
          <p:cNvPr id="3" name="Content Placeholder 2">
            <a:extLst>
              <a:ext uri="{FF2B5EF4-FFF2-40B4-BE49-F238E27FC236}">
                <a16:creationId xmlns:a16="http://schemas.microsoft.com/office/drawing/2014/main" id="{070FFD45-9A09-75E8-36FF-7718CC90B7B3}"/>
              </a:ext>
            </a:extLst>
          </p:cNvPr>
          <p:cNvSpPr>
            <a:spLocks noGrp="1"/>
          </p:cNvSpPr>
          <p:nvPr>
            <p:ph idx="1"/>
          </p:nvPr>
        </p:nvSpPr>
        <p:spPr>
          <a:xfrm>
            <a:off x="4951048" y="804333"/>
            <a:ext cx="6306003" cy="5249334"/>
          </a:xfrm>
        </p:spPr>
        <p:txBody>
          <a:bodyPr anchor="ctr">
            <a:normAutofit/>
          </a:bodyPr>
          <a:lstStyle/>
          <a:p>
            <a:r>
              <a:rPr lang="en-US" dirty="0"/>
              <a:t>2-In the ice and water causal case, the causal connection cannot be the subsidiary thought, for it is exactly the point of uttering the causal clause using ’because’.</a:t>
            </a:r>
          </a:p>
          <a:p>
            <a:endParaRPr lang="en-US" dirty="0"/>
          </a:p>
          <a:p>
            <a:endParaRPr lang="en-US" dirty="0"/>
          </a:p>
          <a:p>
            <a:r>
              <a:rPr lang="en-US" dirty="0"/>
              <a:t>He proposes instead the “</a:t>
            </a:r>
            <a:r>
              <a:rPr lang="en-US" dirty="0" err="1"/>
              <a:t>multipropositional</a:t>
            </a:r>
            <a:r>
              <a:rPr lang="en-US" dirty="0"/>
              <a:t>” view</a:t>
            </a:r>
          </a:p>
          <a:p>
            <a:endParaRPr lang="en-US" dirty="0"/>
          </a:p>
        </p:txBody>
      </p:sp>
    </p:spTree>
    <p:extLst>
      <p:ext uri="{BB962C8B-B14F-4D97-AF65-F5344CB8AC3E}">
        <p14:creationId xmlns:p14="http://schemas.microsoft.com/office/powerpoint/2010/main" val="3308931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36AC7-12E6-7E34-39E3-2C88B23562E4}"/>
              </a:ext>
            </a:extLst>
          </p:cNvPr>
          <p:cNvSpPr>
            <a:spLocks noGrp="1"/>
          </p:cNvSpPr>
          <p:nvPr>
            <p:ph type="title"/>
          </p:nvPr>
        </p:nvSpPr>
        <p:spPr>
          <a:xfrm>
            <a:off x="964788" y="804333"/>
            <a:ext cx="3391900" cy="5249334"/>
          </a:xfrm>
        </p:spPr>
        <p:txBody>
          <a:bodyPr>
            <a:normAutofit/>
          </a:bodyPr>
          <a:lstStyle/>
          <a:p>
            <a:pPr algn="r"/>
            <a:r>
              <a:rPr lang="en-US" sz="4800" dirty="0">
                <a:solidFill>
                  <a:srgbClr val="FFFFFF"/>
                </a:solidFill>
              </a:rPr>
              <a:t>Against the different interpretation</a:t>
            </a:r>
          </a:p>
        </p:txBody>
      </p:sp>
      <p:sp>
        <p:nvSpPr>
          <p:cNvPr id="3" name="Content Placeholder 2">
            <a:extLst>
              <a:ext uri="{FF2B5EF4-FFF2-40B4-BE49-F238E27FC236}">
                <a16:creationId xmlns:a16="http://schemas.microsoft.com/office/drawing/2014/main" id="{BF260832-FDA4-61B3-0759-E8A85D4110AE}"/>
              </a:ext>
            </a:extLst>
          </p:cNvPr>
          <p:cNvSpPr>
            <a:spLocks noGrp="1"/>
          </p:cNvSpPr>
          <p:nvPr>
            <p:ph idx="1"/>
          </p:nvPr>
        </p:nvSpPr>
        <p:spPr>
          <a:xfrm>
            <a:off x="4951048" y="804333"/>
            <a:ext cx="6306003" cy="5249334"/>
          </a:xfrm>
        </p:spPr>
        <p:txBody>
          <a:bodyPr anchor="ctr">
            <a:normAutofit/>
          </a:bodyPr>
          <a:lstStyle/>
          <a:p>
            <a:r>
              <a:rPr lang="en-US" dirty="0"/>
              <a:t>Against argument (1): </a:t>
            </a:r>
          </a:p>
          <a:p>
            <a:r>
              <a:rPr lang="en-US" dirty="0"/>
              <a:t>-One thing is the classification of thoughts as main or as subsidiary thought(s), depending on the fact that a thought is expressed by the main and the subordinate clause. Quite another thing is the relevance that we give to the subsidiary thought, which may be sometimes greater than the importance of the main thought(s).</a:t>
            </a:r>
          </a:p>
        </p:txBody>
      </p:sp>
    </p:spTree>
    <p:extLst>
      <p:ext uri="{BB962C8B-B14F-4D97-AF65-F5344CB8AC3E}">
        <p14:creationId xmlns:p14="http://schemas.microsoft.com/office/powerpoint/2010/main" val="2025621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1B9D2-FC60-C666-A07D-542AC0CABF44}"/>
              </a:ext>
            </a:extLst>
          </p:cNvPr>
          <p:cNvSpPr>
            <a:spLocks noGrp="1"/>
          </p:cNvSpPr>
          <p:nvPr>
            <p:ph type="title"/>
          </p:nvPr>
        </p:nvSpPr>
        <p:spPr>
          <a:xfrm>
            <a:off x="964788" y="804333"/>
            <a:ext cx="3391900" cy="5249334"/>
          </a:xfrm>
        </p:spPr>
        <p:txBody>
          <a:bodyPr>
            <a:normAutofit/>
          </a:bodyPr>
          <a:lstStyle/>
          <a:p>
            <a:pPr algn="r"/>
            <a:r>
              <a:rPr lang="en-US" sz="4800" dirty="0">
                <a:solidFill>
                  <a:srgbClr val="FFFFFF"/>
                </a:solidFill>
              </a:rPr>
              <a:t>Against the different interpretation</a:t>
            </a:r>
          </a:p>
        </p:txBody>
      </p:sp>
      <p:sp>
        <p:nvSpPr>
          <p:cNvPr id="3" name="Content Placeholder 2">
            <a:extLst>
              <a:ext uri="{FF2B5EF4-FFF2-40B4-BE49-F238E27FC236}">
                <a16:creationId xmlns:a16="http://schemas.microsoft.com/office/drawing/2014/main" id="{C90C9C0C-E39F-73A1-DC80-CAAC8401B3AA}"/>
              </a:ext>
            </a:extLst>
          </p:cNvPr>
          <p:cNvSpPr>
            <a:spLocks noGrp="1"/>
          </p:cNvSpPr>
          <p:nvPr>
            <p:ph idx="1"/>
          </p:nvPr>
        </p:nvSpPr>
        <p:spPr>
          <a:xfrm>
            <a:off x="4951048" y="804333"/>
            <a:ext cx="6306003" cy="5249334"/>
          </a:xfrm>
        </p:spPr>
        <p:txBody>
          <a:bodyPr anchor="ctr">
            <a:normAutofit fontScale="92500" lnSpcReduction="20000"/>
          </a:bodyPr>
          <a:lstStyle/>
          <a:p>
            <a:r>
              <a:rPr lang="en-US" dirty="0"/>
              <a:t>Against argument (2):</a:t>
            </a:r>
          </a:p>
          <a:p>
            <a:r>
              <a:rPr lang="en-US" dirty="0"/>
              <a:t>-The point is not so much that the subsidiary thought cannot be made explicit, as Sander assumes. It is rather that it occurs only when there is a special kind of interaction between the two thoughts, so that they together express a third (extra) thought.</a:t>
            </a:r>
          </a:p>
          <a:p>
            <a:r>
              <a:rPr lang="en-US" dirty="0"/>
              <a:t>-There is no problem in seeing the subsidiary thought as the main point of an utterance. It does not destroy its status as “subsidiary”, anymore than the main point of an utterance might be not the primary content but the conventional implicature (in Grice’s model).</a:t>
            </a:r>
          </a:p>
          <a:p>
            <a:endParaRPr lang="en-US" dirty="0"/>
          </a:p>
          <a:p>
            <a:r>
              <a:rPr lang="en-US" dirty="0"/>
              <a:t>Against both arguments:</a:t>
            </a:r>
          </a:p>
          <a:p>
            <a:r>
              <a:rPr lang="en-US" dirty="0"/>
              <a:t>-There is a substantive (i.e., not contextual) property of subsidiary thoughts in Frege’s example: it involves some switch in </a:t>
            </a:r>
            <a:r>
              <a:rPr lang="en-US" i="1" dirty="0" err="1"/>
              <a:t>Bedeuntung</a:t>
            </a:r>
            <a:r>
              <a:rPr lang="en-US" dirty="0"/>
              <a:t> (i.e., from direct to indirect or otherwise) of some thought that occurred as the main thought or as one of the main thought.</a:t>
            </a:r>
          </a:p>
          <a:p>
            <a:endParaRPr lang="en-US" i="1" dirty="0"/>
          </a:p>
        </p:txBody>
      </p:sp>
    </p:spTree>
    <p:extLst>
      <p:ext uri="{BB962C8B-B14F-4D97-AF65-F5344CB8AC3E}">
        <p14:creationId xmlns:p14="http://schemas.microsoft.com/office/powerpoint/2010/main" val="4019167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94E560-6380-B27E-2739-8DCE3B0E8D5A}"/>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Some Conclusions</a:t>
            </a:r>
          </a:p>
        </p:txBody>
      </p:sp>
      <p:sp>
        <p:nvSpPr>
          <p:cNvPr id="3" name="Content Placeholder 2">
            <a:extLst>
              <a:ext uri="{FF2B5EF4-FFF2-40B4-BE49-F238E27FC236}">
                <a16:creationId xmlns:a16="http://schemas.microsoft.com/office/drawing/2014/main" id="{1F3DFF84-4C40-26BD-541F-71CDE0A02549}"/>
              </a:ext>
            </a:extLst>
          </p:cNvPr>
          <p:cNvSpPr>
            <a:spLocks noGrp="1"/>
          </p:cNvSpPr>
          <p:nvPr>
            <p:ph idx="1"/>
          </p:nvPr>
        </p:nvSpPr>
        <p:spPr>
          <a:xfrm>
            <a:off x="4951048" y="804333"/>
            <a:ext cx="6306003" cy="5249334"/>
          </a:xfrm>
        </p:spPr>
        <p:txBody>
          <a:bodyPr anchor="ctr">
            <a:normAutofit/>
          </a:bodyPr>
          <a:lstStyle/>
          <a:p>
            <a:r>
              <a:rPr lang="en-US" dirty="0"/>
              <a:t>1-the original interpretation is better grounded;</a:t>
            </a:r>
          </a:p>
          <a:p>
            <a:r>
              <a:rPr lang="en-US" dirty="0"/>
              <a:t>2-Frege anticipated the detection of the phenomenon of both conventional and conversational implicature with </a:t>
            </a:r>
            <a:r>
              <a:rPr lang="en-US" i="1" dirty="0" err="1"/>
              <a:t>Nebengedanke</a:t>
            </a:r>
            <a:r>
              <a:rPr lang="en-US" dirty="0"/>
              <a:t>;</a:t>
            </a:r>
          </a:p>
          <a:p>
            <a:r>
              <a:rPr lang="en-US" dirty="0"/>
              <a:t>3-Very important: this phenomenon is distinct from the phenomenon of </a:t>
            </a:r>
            <a:r>
              <a:rPr lang="en-US" i="1" dirty="0"/>
              <a:t>presuppositions</a:t>
            </a:r>
            <a:r>
              <a:rPr lang="en-US" dirty="0"/>
              <a:t> (Letter to Husserl)</a:t>
            </a:r>
          </a:p>
        </p:txBody>
      </p:sp>
    </p:spTree>
    <p:extLst>
      <p:ext uri="{BB962C8B-B14F-4D97-AF65-F5344CB8AC3E}">
        <p14:creationId xmlns:p14="http://schemas.microsoft.com/office/powerpoint/2010/main" val="3724947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7C6F6-4579-4D42-9857-ED1B2EE07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4382347"/>
            <a:ext cx="5688020" cy="21539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F6A9F8F-9FE5-1C97-589D-114058101999}"/>
              </a:ext>
            </a:extLst>
          </p:cNvPr>
          <p:cNvSpPr>
            <a:spLocks noGrp="1"/>
          </p:cNvSpPr>
          <p:nvPr>
            <p:ph type="title"/>
          </p:nvPr>
        </p:nvSpPr>
        <p:spPr>
          <a:xfrm>
            <a:off x="573024" y="4608575"/>
            <a:ext cx="5242560" cy="1765715"/>
          </a:xfrm>
        </p:spPr>
        <p:txBody>
          <a:bodyPr>
            <a:normAutofit/>
          </a:bodyPr>
          <a:lstStyle/>
          <a:p>
            <a:pPr algn="r"/>
            <a:endParaRPr lang="pt-BR" sz="4400">
              <a:solidFill>
                <a:srgbClr val="FFFFFF"/>
              </a:solidFill>
            </a:endParaRPr>
          </a:p>
        </p:txBody>
      </p:sp>
      <p:pic>
        <p:nvPicPr>
          <p:cNvPr id="4" name="Picture 2" descr="Gottlob Frege: The machine in the ghost">
            <a:extLst>
              <a:ext uri="{FF2B5EF4-FFF2-40B4-BE49-F238E27FC236}">
                <a16:creationId xmlns:a16="http://schemas.microsoft.com/office/drawing/2014/main" id="{F236444F-29E1-64DE-7BF7-88E07DE072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63" r="2" b="2"/>
          <a:stretch/>
        </p:blipFill>
        <p:spPr bwMode="auto">
          <a:xfrm>
            <a:off x="327547" y="321733"/>
            <a:ext cx="5688020" cy="389974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E6D8249-E901-4E71-B15A-A7F5D7F7B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6434" y="321732"/>
            <a:ext cx="5693835" cy="62145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ço Reservado para Conteúdo 2">
            <a:extLst>
              <a:ext uri="{FF2B5EF4-FFF2-40B4-BE49-F238E27FC236}">
                <a16:creationId xmlns:a16="http://schemas.microsoft.com/office/drawing/2014/main" id="{81658E97-E022-AE7E-DA2C-3B11D7F11BAF}"/>
              </a:ext>
            </a:extLst>
          </p:cNvPr>
          <p:cNvSpPr>
            <a:spLocks noGrp="1"/>
          </p:cNvSpPr>
          <p:nvPr>
            <p:ph idx="1"/>
          </p:nvPr>
        </p:nvSpPr>
        <p:spPr>
          <a:xfrm>
            <a:off x="6661065" y="974875"/>
            <a:ext cx="4724573" cy="4852362"/>
          </a:xfrm>
        </p:spPr>
        <p:txBody>
          <a:bodyPr anchor="ctr">
            <a:normAutofit/>
          </a:bodyPr>
          <a:lstStyle/>
          <a:p>
            <a:r>
              <a:rPr lang="pt-BR" sz="7200" dirty="0" err="1">
                <a:solidFill>
                  <a:srgbClr val="FFFFFF"/>
                </a:solidFill>
              </a:rPr>
              <a:t>Vielen</a:t>
            </a:r>
            <a:r>
              <a:rPr lang="pt-BR" sz="7200" dirty="0">
                <a:solidFill>
                  <a:srgbClr val="FFFFFF"/>
                </a:solidFill>
              </a:rPr>
              <a:t> </a:t>
            </a:r>
            <a:r>
              <a:rPr lang="pt-BR" sz="7200" dirty="0" err="1">
                <a:solidFill>
                  <a:srgbClr val="FFFFFF"/>
                </a:solidFill>
              </a:rPr>
              <a:t>Dank</a:t>
            </a:r>
            <a:r>
              <a:rPr lang="pt-BR" sz="7200" dirty="0">
                <a:solidFill>
                  <a:srgbClr val="FFFFFF"/>
                </a:solidFill>
              </a:rPr>
              <a:t>!</a:t>
            </a:r>
          </a:p>
          <a:p>
            <a:endParaRPr lang="pt-BR" sz="7200" dirty="0">
              <a:solidFill>
                <a:srgbClr val="FFFFFF"/>
              </a:solidFill>
            </a:endParaRPr>
          </a:p>
          <a:p>
            <a:endParaRPr lang="pt-BR" dirty="0">
              <a:solidFill>
                <a:srgbClr val="FFFFFF"/>
              </a:solidFill>
            </a:endParaRPr>
          </a:p>
        </p:txBody>
      </p:sp>
    </p:spTree>
    <p:extLst>
      <p:ext uri="{BB962C8B-B14F-4D97-AF65-F5344CB8AC3E}">
        <p14:creationId xmlns:p14="http://schemas.microsoft.com/office/powerpoint/2010/main" val="402142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CF573D-876D-47B2-B03F-2F5B8F636C6B}"/>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subordinate clauses</a:t>
            </a:r>
          </a:p>
        </p:txBody>
      </p:sp>
      <p:sp>
        <p:nvSpPr>
          <p:cNvPr id="3" name="Content Placeholder 2">
            <a:extLst>
              <a:ext uri="{FF2B5EF4-FFF2-40B4-BE49-F238E27FC236}">
                <a16:creationId xmlns:a16="http://schemas.microsoft.com/office/drawing/2014/main" id="{8CC8E15E-E52D-C38C-99B4-4B68255410A5}"/>
              </a:ext>
            </a:extLst>
          </p:cNvPr>
          <p:cNvSpPr>
            <a:spLocks noGrp="1"/>
          </p:cNvSpPr>
          <p:nvPr>
            <p:ph idx="1"/>
          </p:nvPr>
        </p:nvSpPr>
        <p:spPr>
          <a:xfrm>
            <a:off x="4951048" y="804333"/>
            <a:ext cx="6306003" cy="5249334"/>
          </a:xfrm>
        </p:spPr>
        <p:txBody>
          <a:bodyPr anchor="ctr">
            <a:normAutofit/>
          </a:bodyPr>
          <a:lstStyle/>
          <a:p>
            <a:r>
              <a:rPr lang="en-US" dirty="0"/>
              <a:t>Second half: “test of the hypothesis” = many exceptions</a:t>
            </a:r>
          </a:p>
          <a:p>
            <a:endParaRPr lang="en-US" dirty="0"/>
          </a:p>
          <a:p>
            <a:r>
              <a:rPr lang="en-US" dirty="0"/>
              <a:t>Most interesting case: subordinate clauses (=discovery of some pragmatic phenomena)</a:t>
            </a:r>
          </a:p>
          <a:p>
            <a:endParaRPr lang="en-US" dirty="0"/>
          </a:p>
          <a:p>
            <a:r>
              <a:rPr lang="en-US" dirty="0"/>
              <a:t>-sentences expressing propositional attitudes</a:t>
            </a:r>
          </a:p>
          <a:p>
            <a:r>
              <a:rPr lang="en-US" dirty="0"/>
              <a:t>-substantive clauses</a:t>
            </a:r>
          </a:p>
          <a:p>
            <a:r>
              <a:rPr lang="en-US" dirty="0"/>
              <a:t>-adverbial clauses</a:t>
            </a:r>
          </a:p>
          <a:p>
            <a:r>
              <a:rPr lang="en-US" dirty="0"/>
              <a:t>-incomplete clauses</a:t>
            </a:r>
          </a:p>
          <a:p>
            <a:r>
              <a:rPr lang="en-US" dirty="0"/>
              <a:t>…etc.</a:t>
            </a:r>
          </a:p>
          <a:p>
            <a:endParaRPr lang="en-US" dirty="0">
              <a:solidFill>
                <a:schemeClr val="accent1"/>
              </a:solidFill>
            </a:endParaRPr>
          </a:p>
        </p:txBody>
      </p:sp>
    </p:spTree>
    <p:extLst>
      <p:ext uri="{BB962C8B-B14F-4D97-AF65-F5344CB8AC3E}">
        <p14:creationId xmlns:p14="http://schemas.microsoft.com/office/powerpoint/2010/main" val="2382633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B983E0-F6E7-9480-62F8-ADA093D3B868}"/>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subordinate clauses</a:t>
            </a:r>
          </a:p>
        </p:txBody>
      </p:sp>
      <p:sp>
        <p:nvSpPr>
          <p:cNvPr id="3" name="Content Placeholder 2">
            <a:extLst>
              <a:ext uri="{FF2B5EF4-FFF2-40B4-BE49-F238E27FC236}">
                <a16:creationId xmlns:a16="http://schemas.microsoft.com/office/drawing/2014/main" id="{6AA62E08-4CC5-1849-56E4-65C42D92617E}"/>
              </a:ext>
            </a:extLst>
          </p:cNvPr>
          <p:cNvSpPr>
            <a:spLocks noGrp="1"/>
          </p:cNvSpPr>
          <p:nvPr>
            <p:ph idx="1"/>
          </p:nvPr>
        </p:nvSpPr>
        <p:spPr>
          <a:xfrm>
            <a:off x="4951048" y="804333"/>
            <a:ext cx="6306003" cy="5249334"/>
          </a:xfrm>
        </p:spPr>
        <p:txBody>
          <a:bodyPr anchor="ctr">
            <a:normAutofit lnSpcReduction="10000"/>
          </a:bodyPr>
          <a:lstStyle/>
          <a:p>
            <a:r>
              <a:rPr lang="en-US" dirty="0"/>
              <a:t>-some of them have indirect reference (i.e., refer to a thought)</a:t>
            </a:r>
          </a:p>
          <a:p>
            <a:r>
              <a:rPr lang="en-US" dirty="0"/>
              <a:t>‘Ptolemy thinks </a:t>
            </a:r>
            <a:r>
              <a:rPr lang="en-US" dirty="0">
                <a:solidFill>
                  <a:schemeClr val="accent1"/>
                </a:solidFill>
              </a:rPr>
              <a:t>that the Sun revolves around the Earth</a:t>
            </a:r>
            <a:r>
              <a:rPr lang="en-US" dirty="0"/>
              <a:t>’</a:t>
            </a:r>
          </a:p>
          <a:p>
            <a:r>
              <a:rPr lang="en-US" dirty="0"/>
              <a:t>-some of them refer to an object (or place or time)</a:t>
            </a:r>
          </a:p>
          <a:p>
            <a:r>
              <a:rPr lang="en-US" dirty="0"/>
              <a:t>‘</a:t>
            </a:r>
            <a:r>
              <a:rPr lang="en-US" dirty="0">
                <a:solidFill>
                  <a:schemeClr val="accent1"/>
                </a:solidFill>
              </a:rPr>
              <a:t>The one who discovered the elliptic form of the planetary orbits</a:t>
            </a:r>
            <a:r>
              <a:rPr lang="en-US" dirty="0"/>
              <a:t> died in misery’</a:t>
            </a:r>
          </a:p>
          <a:p>
            <a:r>
              <a:rPr lang="en-US" dirty="0"/>
              <a:t>‘</a:t>
            </a:r>
            <a:r>
              <a:rPr lang="en-US" dirty="0">
                <a:solidFill>
                  <a:schemeClr val="accent1"/>
                </a:solidFill>
              </a:rPr>
              <a:t>After Schleswig-Holstein was separated from Denmark</a:t>
            </a:r>
            <a:r>
              <a:rPr lang="en-US" dirty="0"/>
              <a:t>, Prussia and Austria </a:t>
            </a:r>
            <a:r>
              <a:rPr lang="en-US" dirty="0" err="1"/>
              <a:t>quarrelled</a:t>
            </a:r>
            <a:r>
              <a:rPr lang="en-US" dirty="0"/>
              <a:t>’**</a:t>
            </a:r>
          </a:p>
          <a:p>
            <a:r>
              <a:rPr lang="en-US" dirty="0"/>
              <a:t>(the latter actually hast two readings, with two distinct phenomena: sentence referring to an object with thought as a sense, or definite description with thought as a </a:t>
            </a:r>
            <a:r>
              <a:rPr lang="en-US" i="1" dirty="0"/>
              <a:t>presupposition</a:t>
            </a:r>
            <a:r>
              <a:rPr lang="en-US" dirty="0"/>
              <a:t>)</a:t>
            </a:r>
          </a:p>
          <a:p>
            <a:r>
              <a:rPr lang="en-US" dirty="0">
                <a:solidFill>
                  <a:schemeClr val="accent1"/>
                </a:solidFill>
              </a:rPr>
              <a:t>[NOTE: Presuppositions, for Frege, is only related to descriptions.]</a:t>
            </a:r>
          </a:p>
          <a:p>
            <a:endParaRPr lang="en-US" dirty="0"/>
          </a:p>
        </p:txBody>
      </p:sp>
    </p:spTree>
    <p:extLst>
      <p:ext uri="{BB962C8B-B14F-4D97-AF65-F5344CB8AC3E}">
        <p14:creationId xmlns:p14="http://schemas.microsoft.com/office/powerpoint/2010/main" val="167353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FF438E-CF07-22C0-6AD0-E52FF35056A0}"/>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subordinate clauses</a:t>
            </a:r>
          </a:p>
        </p:txBody>
      </p:sp>
      <p:sp>
        <p:nvSpPr>
          <p:cNvPr id="3" name="Content Placeholder 2">
            <a:extLst>
              <a:ext uri="{FF2B5EF4-FFF2-40B4-BE49-F238E27FC236}">
                <a16:creationId xmlns:a16="http://schemas.microsoft.com/office/drawing/2014/main" id="{B9FAA4AB-7855-E69B-8976-F8DAF7471AED}"/>
              </a:ext>
            </a:extLst>
          </p:cNvPr>
          <p:cNvSpPr>
            <a:spLocks noGrp="1"/>
          </p:cNvSpPr>
          <p:nvPr>
            <p:ph idx="1"/>
          </p:nvPr>
        </p:nvSpPr>
        <p:spPr>
          <a:xfrm>
            <a:off x="4951048" y="804333"/>
            <a:ext cx="6306003" cy="5249334"/>
          </a:xfrm>
        </p:spPr>
        <p:txBody>
          <a:bodyPr anchor="ctr">
            <a:normAutofit/>
          </a:bodyPr>
          <a:lstStyle/>
          <a:p>
            <a:r>
              <a:rPr lang="en-US" dirty="0"/>
              <a:t>-some of them express incomplete thoughts:</a:t>
            </a:r>
          </a:p>
          <a:p>
            <a:r>
              <a:rPr lang="en-US" dirty="0"/>
              <a:t>‘</a:t>
            </a:r>
            <a:r>
              <a:rPr lang="en-US" dirty="0">
                <a:solidFill>
                  <a:schemeClr val="accent1"/>
                </a:solidFill>
              </a:rPr>
              <a:t>If a number is less than 1 and greater than 0</a:t>
            </a:r>
            <a:r>
              <a:rPr lang="en-US" dirty="0"/>
              <a:t>, its square is less than 1 and greater than 0’</a:t>
            </a:r>
          </a:p>
          <a:p>
            <a:endParaRPr lang="en-US" dirty="0"/>
          </a:p>
          <a:p>
            <a:r>
              <a:rPr lang="en-US" dirty="0"/>
              <a:t>-some of them refer to an order or a request:</a:t>
            </a:r>
          </a:p>
          <a:p>
            <a:r>
              <a:rPr lang="en-US" dirty="0"/>
              <a:t>I order </a:t>
            </a:r>
            <a:r>
              <a:rPr lang="en-US" dirty="0">
                <a:solidFill>
                  <a:schemeClr val="accent1"/>
                </a:solidFill>
              </a:rPr>
              <a:t>that you bring me the file</a:t>
            </a:r>
          </a:p>
          <a:p>
            <a:endParaRPr lang="en-US" dirty="0">
              <a:solidFill>
                <a:schemeClr val="accent1"/>
              </a:solidFill>
            </a:endParaRPr>
          </a:p>
          <a:p>
            <a:endParaRPr lang="en-US" dirty="0"/>
          </a:p>
          <a:p>
            <a:endParaRPr lang="en-US" dirty="0"/>
          </a:p>
        </p:txBody>
      </p:sp>
    </p:spTree>
    <p:extLst>
      <p:ext uri="{BB962C8B-B14F-4D97-AF65-F5344CB8AC3E}">
        <p14:creationId xmlns:p14="http://schemas.microsoft.com/office/powerpoint/2010/main" val="3302539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ABD77F-A9DA-6AFA-736E-5AC6F1C0CF2A}"/>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i="1" dirty="0">
              <a:solidFill>
                <a:srgbClr val="FFFFFF"/>
              </a:solidFill>
            </a:endParaRPr>
          </a:p>
        </p:txBody>
      </p:sp>
      <p:sp>
        <p:nvSpPr>
          <p:cNvPr id="3" name="Content Placeholder 2">
            <a:extLst>
              <a:ext uri="{FF2B5EF4-FFF2-40B4-BE49-F238E27FC236}">
                <a16:creationId xmlns:a16="http://schemas.microsoft.com/office/drawing/2014/main" id="{69D87220-16D1-1E1B-B4FA-1620DEC791D9}"/>
              </a:ext>
            </a:extLst>
          </p:cNvPr>
          <p:cNvSpPr>
            <a:spLocks noGrp="1"/>
          </p:cNvSpPr>
          <p:nvPr>
            <p:ph idx="1"/>
          </p:nvPr>
        </p:nvSpPr>
        <p:spPr>
          <a:xfrm>
            <a:off x="4951048" y="804333"/>
            <a:ext cx="6306003" cy="5249334"/>
          </a:xfrm>
        </p:spPr>
        <p:txBody>
          <a:bodyPr anchor="ctr">
            <a:normAutofit/>
          </a:bodyPr>
          <a:lstStyle/>
          <a:p>
            <a:r>
              <a:rPr lang="en-US" dirty="0"/>
              <a:t>Most interesting case: when there are more thoughts than clauses</a:t>
            </a:r>
          </a:p>
          <a:p>
            <a:r>
              <a:rPr lang="en-US" dirty="0"/>
              <a:t>"</a:t>
            </a:r>
            <a:r>
              <a:rPr lang="en-US" dirty="0">
                <a:solidFill>
                  <a:schemeClr val="accent1"/>
                </a:solidFill>
              </a:rPr>
              <a:t>Almost always, it seems, we connect with the main thoughts expressed by us subsidiary thoughts [“</a:t>
            </a:r>
            <a:r>
              <a:rPr lang="en-US" i="1" dirty="0" err="1">
                <a:solidFill>
                  <a:schemeClr val="accent1"/>
                </a:solidFill>
              </a:rPr>
              <a:t>Nebengedanke</a:t>
            </a:r>
            <a:r>
              <a:rPr lang="en-US" dirty="0">
                <a:solidFill>
                  <a:schemeClr val="accent1"/>
                </a:solidFill>
              </a:rPr>
              <a:t>”] which, although not expressed, are associated with our words, in accordance with psychological laws, by the hearer</a:t>
            </a:r>
            <a:r>
              <a:rPr lang="en-US" dirty="0"/>
              <a:t>. And since the subsidiary thought appears to be connected with our words </a:t>
            </a:r>
            <a:r>
              <a:rPr lang="en-US" dirty="0">
                <a:solidFill>
                  <a:schemeClr val="accent1"/>
                </a:solidFill>
              </a:rPr>
              <a:t>on its own account</a:t>
            </a:r>
            <a:r>
              <a:rPr lang="en-US" dirty="0"/>
              <a:t>, almost like the main thought itself, we want it also to be expressed. The sense of the sentence is thereby enriched, and it may well happen that we have more simple thoughts than clauses. </a:t>
            </a:r>
            <a:r>
              <a:rPr lang="en-US" dirty="0">
                <a:solidFill>
                  <a:schemeClr val="accent1"/>
                </a:solidFill>
              </a:rPr>
              <a:t>In many cases the sentence must be understood in this way, in others it may be doubtful whether the subsidiary thought belongs to the sense of the sentence or only accompanies it</a:t>
            </a:r>
            <a:r>
              <a:rPr lang="en-US" dirty="0"/>
              <a:t>.” (</a:t>
            </a:r>
            <a:r>
              <a:rPr lang="en-US" i="1" dirty="0" err="1"/>
              <a:t>SuB</a:t>
            </a:r>
            <a:r>
              <a:rPr lang="en-US" dirty="0"/>
              <a:t>, p. 46)</a:t>
            </a:r>
          </a:p>
        </p:txBody>
      </p:sp>
    </p:spTree>
    <p:extLst>
      <p:ext uri="{BB962C8B-B14F-4D97-AF65-F5344CB8AC3E}">
        <p14:creationId xmlns:p14="http://schemas.microsoft.com/office/powerpoint/2010/main" val="269170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8A86DB-6B75-9F8A-FCDC-EA96F7903319}"/>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E9937824-3E17-5033-AFAB-FAB18DBFA91A}"/>
              </a:ext>
            </a:extLst>
          </p:cNvPr>
          <p:cNvSpPr>
            <a:spLocks noGrp="1"/>
          </p:cNvSpPr>
          <p:nvPr>
            <p:ph idx="1"/>
          </p:nvPr>
        </p:nvSpPr>
        <p:spPr>
          <a:xfrm>
            <a:off x="4951048" y="804333"/>
            <a:ext cx="6306003" cy="5249334"/>
          </a:xfrm>
        </p:spPr>
        <p:txBody>
          <a:bodyPr anchor="ctr">
            <a:normAutofit/>
          </a:bodyPr>
          <a:lstStyle/>
          <a:p>
            <a:r>
              <a:rPr lang="en-US" dirty="0"/>
              <a:t>Hence, two possibilities for the </a:t>
            </a:r>
            <a:r>
              <a:rPr lang="en-US" i="1" dirty="0" err="1"/>
              <a:t>Nebengedanke</a:t>
            </a:r>
            <a:r>
              <a:rPr lang="en-US" dirty="0"/>
              <a:t>:</a:t>
            </a:r>
          </a:p>
          <a:p>
            <a:endParaRPr lang="en-US" dirty="0"/>
          </a:p>
          <a:p>
            <a:r>
              <a:rPr lang="en-US" dirty="0"/>
              <a:t>(</a:t>
            </a:r>
            <a:r>
              <a:rPr lang="en-US" dirty="0" err="1"/>
              <a:t>i</a:t>
            </a:r>
            <a:r>
              <a:rPr lang="en-US" dirty="0"/>
              <a:t>)-They might merely </a:t>
            </a:r>
            <a:r>
              <a:rPr lang="en-US" dirty="0">
                <a:solidFill>
                  <a:schemeClr val="accent1"/>
                </a:solidFill>
              </a:rPr>
              <a:t>accompany</a:t>
            </a:r>
            <a:r>
              <a:rPr lang="en-US" dirty="0"/>
              <a:t> the sentence (in accordance with psychological laws), but are not part of what is expressed;</a:t>
            </a:r>
          </a:p>
          <a:p>
            <a:r>
              <a:rPr lang="en-US" dirty="0"/>
              <a:t>(ii)-They might actually be </a:t>
            </a:r>
            <a:r>
              <a:rPr lang="en-US" dirty="0">
                <a:solidFill>
                  <a:schemeClr val="accent1"/>
                </a:solidFill>
              </a:rPr>
              <a:t>part of what is expressed</a:t>
            </a:r>
            <a:r>
              <a:rPr lang="en-US" dirty="0"/>
              <a:t>, but only be a subsidiary thought (i.e., not the main thought)</a:t>
            </a:r>
          </a:p>
        </p:txBody>
      </p:sp>
    </p:spTree>
    <p:extLst>
      <p:ext uri="{BB962C8B-B14F-4D97-AF65-F5344CB8AC3E}">
        <p14:creationId xmlns:p14="http://schemas.microsoft.com/office/powerpoint/2010/main" val="729577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8D1876-BE20-74FE-C8BB-1F48741AA519}"/>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p:sp>
        <p:nvSpPr>
          <p:cNvPr id="3" name="Content Placeholder 2">
            <a:extLst>
              <a:ext uri="{FF2B5EF4-FFF2-40B4-BE49-F238E27FC236}">
                <a16:creationId xmlns:a16="http://schemas.microsoft.com/office/drawing/2014/main" id="{65B0BCD7-35A0-63F9-4198-B871BC02BF14}"/>
              </a:ext>
            </a:extLst>
          </p:cNvPr>
          <p:cNvSpPr>
            <a:spLocks noGrp="1"/>
          </p:cNvSpPr>
          <p:nvPr>
            <p:ph idx="1"/>
          </p:nvPr>
        </p:nvSpPr>
        <p:spPr>
          <a:xfrm>
            <a:off x="4951048" y="804333"/>
            <a:ext cx="6306003" cy="5249334"/>
          </a:xfrm>
        </p:spPr>
        <p:txBody>
          <a:bodyPr anchor="ctr">
            <a:normAutofit/>
          </a:bodyPr>
          <a:lstStyle/>
          <a:p>
            <a:r>
              <a:rPr lang="en-US" dirty="0"/>
              <a:t>(N) Napoleon, </a:t>
            </a:r>
            <a:r>
              <a:rPr lang="en-US" dirty="0">
                <a:solidFill>
                  <a:schemeClr val="accent1"/>
                </a:solidFill>
              </a:rPr>
              <a:t>who recognized the danger to his right flank</a:t>
            </a:r>
            <a:r>
              <a:rPr lang="en-US" dirty="0"/>
              <a:t>, himself led his guards against the enemy position</a:t>
            </a:r>
          </a:p>
          <a:p>
            <a:r>
              <a:rPr lang="en-US" dirty="0"/>
              <a:t>Three thoughts appear to be expressed:</a:t>
            </a:r>
          </a:p>
          <a:p>
            <a:r>
              <a:rPr lang="en-US" dirty="0"/>
              <a:t>(1)-Napoleon recognized the danger to his right flank;</a:t>
            </a:r>
          </a:p>
          <a:p>
            <a:r>
              <a:rPr lang="en-US" dirty="0"/>
              <a:t>(2)-Napoleon led his guards against the enemy position;</a:t>
            </a:r>
          </a:p>
          <a:p>
            <a:r>
              <a:rPr lang="en-US" dirty="0"/>
              <a:t>(3)-(1) is the cause of (2).</a:t>
            </a:r>
          </a:p>
          <a:p>
            <a:endParaRPr lang="en-US" dirty="0"/>
          </a:p>
          <a:p>
            <a:r>
              <a:rPr lang="en-US" dirty="0"/>
              <a:t>Question: is (3) really expressed, or just accompanies (N) regularly?</a:t>
            </a:r>
          </a:p>
          <a:p>
            <a:endParaRPr lang="en-US" dirty="0"/>
          </a:p>
        </p:txBody>
      </p:sp>
    </p:spTree>
    <p:extLst>
      <p:ext uri="{BB962C8B-B14F-4D97-AF65-F5344CB8AC3E}">
        <p14:creationId xmlns:p14="http://schemas.microsoft.com/office/powerpoint/2010/main" val="23582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44901F-A869-F733-D11B-1B9966F2BD9B}"/>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Frege: </a:t>
            </a:r>
            <a:r>
              <a:rPr lang="en-US" i="1" dirty="0" err="1">
                <a:solidFill>
                  <a:srgbClr val="FFFFFF"/>
                </a:solidFill>
              </a:rPr>
              <a:t>nebengedanke</a:t>
            </a:r>
            <a:endParaRPr lang="en-US" dirty="0">
              <a:solidFill>
                <a:srgbClr val="FFFFFF"/>
              </a:solidFill>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5905B6B-D04F-7045-B88D-3D7C0BD6132A}"/>
                  </a:ext>
                </a:extLst>
              </p:cNvPr>
              <p:cNvSpPr>
                <a:spLocks noGrp="1"/>
              </p:cNvSpPr>
              <p:nvPr>
                <p:ph idx="1"/>
              </p:nvPr>
            </p:nvSpPr>
            <p:spPr>
              <a:xfrm>
                <a:off x="4951048" y="804333"/>
                <a:ext cx="6306003" cy="5249334"/>
              </a:xfrm>
            </p:spPr>
            <p:txBody>
              <a:bodyPr anchor="ctr">
                <a:normAutofit/>
              </a:bodyPr>
              <a:lstStyle/>
              <a:p>
                <a:r>
                  <a:rPr lang="en-US" dirty="0"/>
                  <a:t>Frege’s test: can (3) be considered as false without affecting the truth of the whole thought? </a:t>
                </a:r>
              </a:p>
              <a:p>
                <a:endParaRPr lang="en-US" dirty="0"/>
              </a:p>
              <a:p>
                <a:r>
                  <a:rPr lang="en-US" sz="2800" dirty="0"/>
                  <a:t>YES!</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pt-BR" b="0" i="1" smtClean="0">
                        <a:latin typeface="Cambria Math" panose="02040503050406030204" pitchFamily="18" charset="0"/>
                        <a:ea typeface="Cambria Math" panose="02040503050406030204" pitchFamily="18" charset="0"/>
                      </a:rPr>
                      <m:t> </m:t>
                    </m:r>
                  </m:oMath>
                </a14:m>
                <a:r>
                  <a:rPr lang="en-US" dirty="0"/>
                  <a:t>(3) is merely an accompanying subsidiary 	thought</a:t>
                </a:r>
              </a:p>
              <a:p>
                <a:endParaRPr lang="en-US" dirty="0"/>
              </a:p>
              <a:p>
                <a:r>
                  <a:rPr lang="en-US" sz="2800" dirty="0"/>
                  <a:t>No!</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(3) is part of what is expressed</a:t>
                </a:r>
              </a:p>
              <a:p>
                <a:endParaRPr lang="en-US" dirty="0"/>
              </a:p>
            </p:txBody>
          </p:sp>
        </mc:Choice>
        <mc:Fallback>
          <p:sp>
            <p:nvSpPr>
              <p:cNvPr id="3" name="Content Placeholder 2">
                <a:extLst>
                  <a:ext uri="{FF2B5EF4-FFF2-40B4-BE49-F238E27FC236}">
                    <a16:creationId xmlns:a16="http://schemas.microsoft.com/office/drawing/2014/main" id="{25905B6B-D04F-7045-B88D-3D7C0BD6132A}"/>
                  </a:ext>
                </a:extLst>
              </p:cNvPr>
              <p:cNvSpPr>
                <a:spLocks noGrp="1" noRot="1" noChangeAspect="1" noMove="1" noResize="1" noEditPoints="1" noAdjustHandles="1" noChangeArrowheads="1" noChangeShapeType="1" noTextEdit="1"/>
              </p:cNvSpPr>
              <p:nvPr>
                <p:ph idx="1"/>
              </p:nvPr>
            </p:nvSpPr>
            <p:spPr>
              <a:xfrm>
                <a:off x="4951048" y="804333"/>
                <a:ext cx="6306003" cy="5249334"/>
              </a:xfrm>
              <a:blipFill>
                <a:blip r:embed="rId2"/>
                <a:stretch>
                  <a:fillRect l="-1004"/>
                </a:stretch>
              </a:blipFill>
            </p:spPr>
            <p:txBody>
              <a:bodyPr/>
              <a:lstStyle/>
              <a:p>
                <a:r>
                  <a:rPr lang="en-US">
                    <a:noFill/>
                  </a:rPr>
                  <a:t> </a:t>
                </a:r>
              </a:p>
            </p:txBody>
          </p:sp>
        </mc:Fallback>
      </mc:AlternateContent>
    </p:spTree>
    <p:extLst>
      <p:ext uri="{BB962C8B-B14F-4D97-AF65-F5344CB8AC3E}">
        <p14:creationId xmlns:p14="http://schemas.microsoft.com/office/powerpoint/2010/main" val="3485372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3964</TotalTime>
  <Words>2349</Words>
  <Application>Microsoft Macintosh PowerPoint</Application>
  <PresentationFormat>Widescreen</PresentationFormat>
  <Paragraphs>170</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Calibri</vt:lpstr>
      <vt:lpstr>Cambria Math</vt:lpstr>
      <vt:lpstr>Tw Cen MT</vt:lpstr>
      <vt:lpstr>Tw Cen MT Condensed</vt:lpstr>
      <vt:lpstr>Wingdings 3</vt:lpstr>
      <vt:lpstr>Integral</vt:lpstr>
      <vt:lpstr>Frege’s Nebengedanke and Grice’s Implicatures (Jornadas Rolando Chuaqui Kettlun, Valparaiso, Chile September 2024)</vt:lpstr>
      <vt:lpstr>Frege: “Über Sinn und Bedeutung” (1892)</vt:lpstr>
      <vt:lpstr>Frege: subordinate clauses</vt:lpstr>
      <vt:lpstr>Frege: subordinate clauses</vt:lpstr>
      <vt:lpstr>Frege: subordinate clauses</vt:lpstr>
      <vt:lpstr>Frege: nebengedanke</vt:lpstr>
      <vt:lpstr>Frege: nebengedanke</vt:lpstr>
      <vt:lpstr>Frege: nebengedanke</vt:lpstr>
      <vt:lpstr>Frege: nebengedanke</vt:lpstr>
      <vt:lpstr>Frege: nebengedanke</vt:lpstr>
      <vt:lpstr>Frege: nebengedanke</vt:lpstr>
      <vt:lpstr>Frege: nebengedanke</vt:lpstr>
      <vt:lpstr>Frege: nebengedanke</vt:lpstr>
      <vt:lpstr>Frege: nebengedanke</vt:lpstr>
      <vt:lpstr>Important Features</vt:lpstr>
      <vt:lpstr>Nebengedanke in Logic</vt:lpstr>
      <vt:lpstr>Implicatures </vt:lpstr>
      <vt:lpstr>Implicatures: two kinds </vt:lpstr>
      <vt:lpstr>Implicatures: two kinds </vt:lpstr>
      <vt:lpstr>Implicatures: two kinds </vt:lpstr>
      <vt:lpstr>Frege: nebengedanke</vt:lpstr>
      <vt:lpstr>Frege: nebengedanke</vt:lpstr>
      <vt:lpstr>Frege: nebengedanke</vt:lpstr>
      <vt:lpstr>A different interpretation</vt:lpstr>
      <vt:lpstr>A different interpretation</vt:lpstr>
      <vt:lpstr>Against the different interpretation</vt:lpstr>
      <vt:lpstr>Against the different interpretation</vt:lpstr>
      <vt:lpstr>Some 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Marco Ruffino</dc:creator>
  <cp:lastModifiedBy>Marco Ruffino</cp:lastModifiedBy>
  <cp:revision>25</cp:revision>
  <dcterms:created xsi:type="dcterms:W3CDTF">2024-09-02T19:00:19Z</dcterms:created>
  <dcterms:modified xsi:type="dcterms:W3CDTF">2024-09-05T13:04:40Z</dcterms:modified>
</cp:coreProperties>
</file>